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drawingml.diagramData+xml" PartName="/ppt/diagrams/data3.xml"/>
  <Override ContentType="application/vnd.openxmlformats-officedocument.drawingml.diagramData+xml" PartName="/ppt/diagrams/data2.xml"/>
  <Override ContentType="application/vnd.openxmlformats-officedocument.drawingml.diagramData+xml" PartName="/ppt/diagrams/data1.xml"/>
  <Override ContentType="application/vnd.openxmlformats-officedocument.drawingml.diagramData+xml" PartName="/ppt/diagrams/data5.xml"/>
  <Override ContentType="application/vnd.openxmlformats-officedocument.drawingml.diagramData+xml" PartName="/ppt/diagrams/data4.xml"/>
  <Override ContentType="application/vnd.openxmlformats-officedocument.drawingml.diagramData+xml" PartName="/ppt/diagrams/data7.xml"/>
  <Override ContentType="application/vnd.openxmlformats-officedocument.drawingml.diagramData+xml" PartName="/ppt/diagrams/data6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presentation.main+xml" PartName="/ppt/presentation.xml"/>
  <Override ContentType="application/vnd.ms-office.drawingml.diagramDrawing+xml" PartName="/ppt/diagrams/drawing2.xml"/>
  <Override ContentType="application/vnd.ms-office.drawingml.diagramDrawing+xml" PartName="/ppt/diagrams/drawing7.xml"/>
  <Override ContentType="application/vnd.ms-office.drawingml.diagramDrawing+xml" PartName="/ppt/diagrams/drawing1.xml"/>
  <Override ContentType="application/vnd.ms-office.drawingml.diagramDrawing+xml" PartName="/ppt/diagrams/drawing6.xml"/>
  <Override ContentType="application/vnd.ms-office.drawingml.diagramDrawing+xml" PartName="/ppt/diagrams/drawing3.xml"/>
  <Override ContentType="application/vnd.ms-office.drawingml.diagramDrawing+xml" PartName="/ppt/diagrams/drawing4.xml"/>
  <Override ContentType="application/vnd.ms-office.drawingml.diagramDrawing+xml" PartName="/ppt/diagrams/drawing5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drawingml.diagramLayout+xml" PartName="/ppt/diagrams/layout4.xml"/>
  <Override ContentType="application/vnd.openxmlformats-officedocument.drawingml.diagramLayout+xml" PartName="/ppt/diagrams/layout5.xml"/>
  <Override ContentType="application/vnd.openxmlformats-officedocument.drawingml.diagramLayout+xml" PartName="/ppt/diagrams/layout3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Layout+xml" PartName="/ppt/diagrams/layout7.xml"/>
  <Override ContentType="application/vnd.openxmlformats-officedocument.drawingml.diagramLayout+xml" PartName="/ppt/diagrams/layout6.xml"/>
  <Override ContentType="application/vnd.openxmlformats-officedocument.drawingml.diagramStyle+xml" PartName="/ppt/diagrams/quickStyle5.xml"/>
  <Override ContentType="application/vnd.openxmlformats-officedocument.drawingml.diagramStyle+xml" PartName="/ppt/diagrams/quickStyle4.xml"/>
  <Override ContentType="application/vnd.openxmlformats-officedocument.drawingml.diagramStyle+xml" PartName="/ppt/diagrams/quickStyle2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3.xml"/>
  <Override ContentType="application/vnd.openxmlformats-officedocument.drawingml.diagramStyle+xml" PartName="/ppt/diagrams/quickStyle6.xml"/>
  <Override ContentType="application/vnd.openxmlformats-officedocument.drawingml.diagramStyle+xml" PartName="/ppt/diagrams/quickStyle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1.xml"/>
  <Override ContentType="application/vnd.openxmlformats-officedocument.drawingml.diagramColors+xml" PartName="/ppt/diagrams/colors6.xml"/>
  <Override ContentType="application/vnd.openxmlformats-officedocument.drawingml.diagramColors+xml" PartName="/ppt/diagrams/colors5.xml"/>
  <Override ContentType="application/vnd.openxmlformats-officedocument.drawingml.diagramColors+xml" PartName="/ppt/diagrams/colors7.xml"/>
  <Override ContentType="application/vnd.openxmlformats-officedocument.drawingml.diagramColors+xml" PartName="/ppt/diagrams/colors3.xml"/>
  <Override ContentType="application/vnd.openxmlformats-officedocument.drawingml.diagramColors+xml" PartName="/ppt/diagrams/colors2.xml"/>
  <Override ContentType="application/vnd.openxmlformats-officedocument.drawingml.diagramColors+xml" PartName="/ppt/diagrams/colors4.xml"/>
  <Override ContentType="application/vnd.openxmlformats-officedocument.drawingml.diagramColors+xml" PartName="/ppt/diagrams/colors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6858000" cx="9144000"/>
  <p:notesSz cx="7010400" cy="92964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2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#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#1">
  <dgm:title val=""/>
  <dgm:desc val=""/>
  <dgm:catLst>
    <dgm:cat type="mainScheme" pri="10200"/>
  </dgm:catLst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C46B6A-4296-4A81-AA0F-B3D1A369B4AA}" type="doc">
      <dgm:prSet loTypeId="urn:microsoft.com/office/officeart/2005/8/layout/process5#2" loCatId="process" qsTypeId="urn:microsoft.com/office/officeart/2005/8/quickstyle/simple1#5" qsCatId="simple" csTypeId="urn:microsoft.com/office/officeart/2005/8/colors/accent0_1#2" csCatId="mainScheme" phldr="1"/>
      <dgm:spPr/>
      <dgm:t>
        <a:bodyPr/>
        <a:lstStyle/>
        <a:p>
          <a:endParaRPr lang="en-US"/>
        </a:p>
      </dgm:t>
    </dgm:pt>
    <dgm:pt modelId="{17560CD0-98D2-4809-B48D-8D25D5F77567}">
      <dgm:prSet phldrT="[Text]"/>
      <dgm:spPr/>
      <dgm:t>
        <a:bodyPr/>
        <a:lstStyle/>
        <a:p>
          <a:r>
            <a:rPr lang="en-US" b="1" u="sng" dirty="0"/>
            <a:t>1. </a:t>
          </a:r>
          <a:r>
            <a:rPr lang="en-US" b="1" u="sng" dirty="0" err="1"/>
            <a:t>Penetapan</a:t>
          </a:r>
          <a:r>
            <a:rPr lang="en-US" b="1" u="sng" dirty="0"/>
            <a:t> UU 23/2014 </a:t>
          </a:r>
        </a:p>
        <a:p>
          <a:r>
            <a:rPr lang="en-US" b="0" dirty="0" err="1"/>
            <a:t>Pasal</a:t>
          </a:r>
          <a:r>
            <a:rPr lang="en-US" b="0" dirty="0"/>
            <a:t> 69-74 : </a:t>
          </a:r>
          <a:r>
            <a:rPr lang="en-US" b="0" dirty="0" err="1"/>
            <a:t>Kewajiban</a:t>
          </a:r>
          <a:r>
            <a:rPr lang="en-US" b="0" dirty="0"/>
            <a:t> </a:t>
          </a:r>
          <a:r>
            <a:rPr lang="en-US" b="0" dirty="0" err="1"/>
            <a:t>penyusunan</a:t>
          </a:r>
          <a:r>
            <a:rPr lang="en-US" b="0" dirty="0"/>
            <a:t> </a:t>
          </a:r>
          <a:r>
            <a:rPr lang="en-US" b="0" dirty="0" err="1"/>
            <a:t>Laporan</a:t>
          </a:r>
          <a:r>
            <a:rPr lang="en-US" b="0" dirty="0"/>
            <a:t> </a:t>
          </a:r>
          <a:r>
            <a:rPr lang="en-US" b="0" dirty="0" err="1"/>
            <a:t>Penyekenggaraan</a:t>
          </a:r>
          <a:r>
            <a:rPr lang="en-US" b="0" dirty="0"/>
            <a:t> </a:t>
          </a:r>
          <a:r>
            <a:rPr lang="en-US" b="0" dirty="0" err="1"/>
            <a:t>Pemerintahan</a:t>
          </a:r>
          <a:r>
            <a:rPr lang="en-US" b="0" dirty="0"/>
            <a:t> Daerah </a:t>
          </a:r>
          <a:r>
            <a:rPr lang="en-US" b="0" dirty="0" err="1"/>
            <a:t>serta</a:t>
          </a:r>
          <a:r>
            <a:rPr lang="en-US" b="0" dirty="0"/>
            <a:t> </a:t>
          </a:r>
          <a:r>
            <a:rPr lang="en-US" b="0" dirty="0" err="1"/>
            <a:t>pelaksanaan</a:t>
          </a:r>
          <a:r>
            <a:rPr lang="en-US" b="0" dirty="0"/>
            <a:t> </a:t>
          </a:r>
          <a:r>
            <a:rPr lang="en-US" b="0" dirty="0" err="1"/>
            <a:t>Evaluasi</a:t>
          </a:r>
          <a:r>
            <a:rPr lang="en-US" b="0" dirty="0"/>
            <a:t> </a:t>
          </a:r>
          <a:r>
            <a:rPr lang="en-US" b="0" dirty="0" err="1"/>
            <a:t>Penyelenggaraan</a:t>
          </a:r>
          <a:r>
            <a:rPr lang="en-US" b="0" dirty="0"/>
            <a:t> </a:t>
          </a:r>
          <a:r>
            <a:rPr lang="en-US" b="0" dirty="0" err="1"/>
            <a:t>Pemerintahan</a:t>
          </a:r>
          <a:r>
            <a:rPr lang="en-US" b="0" dirty="0"/>
            <a:t> Daerah</a:t>
          </a:r>
        </a:p>
      </dgm:t>
    </dgm:pt>
    <dgm:pt modelId="{69219201-1301-4F11-A014-2A0A24EA160C}" type="parTrans" cxnId="{154F1040-8F3B-4810-B66E-33CBF0520AF7}">
      <dgm:prSet/>
      <dgm:spPr/>
      <dgm:t>
        <a:bodyPr/>
        <a:lstStyle/>
        <a:p>
          <a:endParaRPr lang="en-US"/>
        </a:p>
      </dgm:t>
    </dgm:pt>
    <dgm:pt modelId="{8130EA5F-54D0-494F-899D-4445711DA56F}" type="sibTrans" cxnId="{154F1040-8F3B-4810-B66E-33CBF0520AF7}">
      <dgm:prSet/>
      <dgm:spPr/>
      <dgm:t>
        <a:bodyPr/>
        <a:lstStyle/>
        <a:p>
          <a:endParaRPr lang="en-US"/>
        </a:p>
      </dgm:t>
    </dgm:pt>
    <dgm:pt modelId="{3DEB21C4-C05C-4D84-9C1A-E4392E5B979A}">
      <dgm:prSet phldrT="[Text]"/>
      <dgm:spPr/>
      <dgm:t>
        <a:bodyPr/>
        <a:lstStyle/>
        <a:p>
          <a:r>
            <a:rPr lang="en-US" b="1" u="sng" dirty="0"/>
            <a:t>II. </a:t>
          </a:r>
          <a:r>
            <a:rPr lang="en-US" b="1" u="sng" dirty="0" err="1"/>
            <a:t>Penyusunan</a:t>
          </a:r>
          <a:r>
            <a:rPr lang="en-US" b="1" u="sng" dirty="0"/>
            <a:t> PP 13/2019 </a:t>
          </a:r>
          <a:r>
            <a:rPr lang="en-US" b="1" u="sng" dirty="0" err="1"/>
            <a:t>tentang</a:t>
          </a:r>
          <a:r>
            <a:rPr lang="en-US" b="1" u="sng" dirty="0"/>
            <a:t> </a:t>
          </a:r>
          <a:r>
            <a:rPr lang="en-US" b="1" u="sng" dirty="0" err="1"/>
            <a:t>Laporan</a:t>
          </a:r>
          <a:r>
            <a:rPr lang="en-US" b="1" u="sng" dirty="0"/>
            <a:t> dan </a:t>
          </a:r>
          <a:r>
            <a:rPr lang="en-US" b="1" u="sng" dirty="0" err="1"/>
            <a:t>Evaluasi</a:t>
          </a:r>
          <a:r>
            <a:rPr lang="en-US" b="1" u="sng" dirty="0"/>
            <a:t> </a:t>
          </a:r>
          <a:r>
            <a:rPr lang="en-US" b="1" u="sng" dirty="0" err="1"/>
            <a:t>Penyelenggaraan</a:t>
          </a:r>
          <a:r>
            <a:rPr lang="en-US" b="1" u="sng" dirty="0"/>
            <a:t> </a:t>
          </a:r>
          <a:r>
            <a:rPr lang="en-US" b="1" u="sng" dirty="0" err="1"/>
            <a:t>Pemerintahan</a:t>
          </a:r>
          <a:r>
            <a:rPr lang="en-US" b="1" u="sng" dirty="0"/>
            <a:t> Daerah </a:t>
          </a:r>
        </a:p>
        <a:p>
          <a:r>
            <a:rPr lang="en-US" dirty="0" err="1"/>
            <a:t>Revisi</a:t>
          </a:r>
          <a:r>
            <a:rPr lang="en-US" dirty="0"/>
            <a:t> PP 3/2007 </a:t>
          </a:r>
          <a:r>
            <a:rPr lang="en-US" dirty="0" err="1"/>
            <a:t>tentang</a:t>
          </a:r>
          <a:r>
            <a:rPr lang="en-US" dirty="0"/>
            <a:t> LPPD, LKPJ dan ILPPD </a:t>
          </a:r>
          <a:r>
            <a:rPr lang="en-US" dirty="0" err="1"/>
            <a:t>serta</a:t>
          </a:r>
          <a:r>
            <a:rPr lang="en-US" dirty="0"/>
            <a:t> PP 6/2008 </a:t>
          </a:r>
          <a:r>
            <a:rPr lang="en-US" dirty="0" err="1"/>
            <a:t>tentang</a:t>
          </a:r>
          <a:r>
            <a:rPr lang="en-US" dirty="0"/>
            <a:t> </a:t>
          </a:r>
          <a:r>
            <a:rPr lang="en-US" dirty="0" err="1"/>
            <a:t>Pedoman</a:t>
          </a:r>
          <a:r>
            <a:rPr lang="en-US" dirty="0"/>
            <a:t> EPPD</a:t>
          </a:r>
        </a:p>
      </dgm:t>
    </dgm:pt>
    <dgm:pt modelId="{6AE3E2AE-2B7E-4B14-8A4F-15B68E0A6750}" type="parTrans" cxnId="{041D5FBA-BFAC-4447-A08E-3EF90641DD38}">
      <dgm:prSet/>
      <dgm:spPr/>
      <dgm:t>
        <a:bodyPr/>
        <a:lstStyle/>
        <a:p>
          <a:endParaRPr lang="en-US"/>
        </a:p>
      </dgm:t>
    </dgm:pt>
    <dgm:pt modelId="{DB180896-5524-4208-AD59-AC8BF69516C9}" type="sibTrans" cxnId="{041D5FBA-BFAC-4447-A08E-3EF90641DD38}">
      <dgm:prSet/>
      <dgm:spPr/>
      <dgm:t>
        <a:bodyPr/>
        <a:lstStyle/>
        <a:p>
          <a:endParaRPr lang="en-US"/>
        </a:p>
      </dgm:t>
    </dgm:pt>
    <dgm:pt modelId="{FE3F8E72-6F62-49C0-BBE9-87065654BC6D}">
      <dgm:prSet phldrT="[Text]"/>
      <dgm:spPr/>
      <dgm:t>
        <a:bodyPr/>
        <a:lstStyle/>
        <a:p>
          <a:r>
            <a:rPr lang="en-US" b="1" u="sng" dirty="0"/>
            <a:t>III. </a:t>
          </a:r>
          <a:r>
            <a:rPr lang="en-US" b="1" u="sng" dirty="0" err="1"/>
            <a:t>Penyusunan</a:t>
          </a:r>
          <a:r>
            <a:rPr lang="en-US" b="1" u="sng" dirty="0"/>
            <a:t> </a:t>
          </a:r>
          <a:r>
            <a:rPr lang="en-US" b="1" u="sng" dirty="0" err="1"/>
            <a:t>Permendagri</a:t>
          </a:r>
          <a:r>
            <a:rPr lang="en-US" b="1" u="sng" dirty="0"/>
            <a:t> </a:t>
          </a:r>
          <a:r>
            <a:rPr lang="en-US" b="1" u="sng" dirty="0" err="1"/>
            <a:t>Nomor</a:t>
          </a:r>
          <a:r>
            <a:rPr lang="en-US" b="1" u="sng" dirty="0"/>
            <a:t> 18 </a:t>
          </a:r>
          <a:r>
            <a:rPr lang="en-US" b="1" u="sng" dirty="0" err="1"/>
            <a:t>Tahun</a:t>
          </a:r>
          <a:r>
            <a:rPr lang="en-US" b="1" u="sng" dirty="0"/>
            <a:t> 2020 </a:t>
          </a:r>
          <a:r>
            <a:rPr lang="en-US" b="1" u="sng" dirty="0" err="1"/>
            <a:t>tentang</a:t>
          </a:r>
          <a:r>
            <a:rPr lang="en-US" b="1" u="sng" dirty="0"/>
            <a:t> </a:t>
          </a:r>
          <a:r>
            <a:rPr lang="en-US" b="1" u="sng" dirty="0" err="1"/>
            <a:t>Pedoman</a:t>
          </a:r>
          <a:r>
            <a:rPr lang="en-US" b="1" u="sng" dirty="0"/>
            <a:t> </a:t>
          </a:r>
          <a:r>
            <a:rPr lang="en-US" b="1" u="sng" dirty="0" err="1"/>
            <a:t>Pelaksanaan</a:t>
          </a:r>
          <a:r>
            <a:rPr lang="en-US" b="1" u="sng" dirty="0"/>
            <a:t> PP </a:t>
          </a:r>
          <a:r>
            <a:rPr lang="en-US" b="1" u="sng" dirty="0" err="1"/>
            <a:t>tentang</a:t>
          </a:r>
          <a:r>
            <a:rPr lang="en-US" b="1" u="sng" dirty="0"/>
            <a:t> </a:t>
          </a:r>
          <a:r>
            <a:rPr lang="en-US" b="1" u="sng" dirty="0" err="1"/>
            <a:t>Laporan</a:t>
          </a:r>
          <a:r>
            <a:rPr lang="en-US" b="1" u="sng" dirty="0"/>
            <a:t> dan </a:t>
          </a:r>
          <a:r>
            <a:rPr lang="en-US" b="1" u="sng" dirty="0" err="1"/>
            <a:t>Evaluasi</a:t>
          </a:r>
          <a:r>
            <a:rPr lang="en-US" b="1" u="sng" dirty="0"/>
            <a:t> </a:t>
          </a:r>
          <a:r>
            <a:rPr lang="en-US" b="1" u="sng" dirty="0" err="1"/>
            <a:t>Penyelenggaraan</a:t>
          </a:r>
          <a:r>
            <a:rPr lang="en-US" b="1" u="sng" dirty="0"/>
            <a:t> </a:t>
          </a:r>
          <a:r>
            <a:rPr lang="en-US" b="1" u="sng" dirty="0" err="1"/>
            <a:t>Pemerintahan</a:t>
          </a:r>
          <a:r>
            <a:rPr lang="en-US" b="1" u="sng" dirty="0"/>
            <a:t> Daerah </a:t>
          </a:r>
        </a:p>
        <a:p>
          <a:r>
            <a:rPr lang="en-US" dirty="0" err="1"/>
            <a:t>Revisi</a:t>
          </a:r>
          <a:r>
            <a:rPr lang="en-US" dirty="0"/>
            <a:t> </a:t>
          </a:r>
          <a:r>
            <a:rPr lang="en-US" dirty="0" err="1"/>
            <a:t>Permen</a:t>
          </a:r>
          <a:r>
            <a:rPr lang="en-US" dirty="0"/>
            <a:t> 73/2009 </a:t>
          </a:r>
        </a:p>
      </dgm:t>
    </dgm:pt>
    <dgm:pt modelId="{3968B96C-B29B-4B4C-B1AC-BABF7652DB02}" type="parTrans" cxnId="{3ADBE85F-10B8-4596-B99B-E2A97A2223C1}">
      <dgm:prSet/>
      <dgm:spPr/>
      <dgm:t>
        <a:bodyPr/>
        <a:lstStyle/>
        <a:p>
          <a:endParaRPr lang="en-US"/>
        </a:p>
      </dgm:t>
    </dgm:pt>
    <dgm:pt modelId="{6F55CC93-566E-4FA1-B998-224DC8A7E246}" type="sibTrans" cxnId="{3ADBE85F-10B8-4596-B99B-E2A97A2223C1}">
      <dgm:prSet/>
      <dgm:spPr/>
      <dgm:t>
        <a:bodyPr/>
        <a:lstStyle/>
        <a:p>
          <a:endParaRPr lang="en-US"/>
        </a:p>
      </dgm:t>
    </dgm:pt>
    <dgm:pt modelId="{7B9D21FD-46BC-4AF1-892A-80B76ED9A719}" type="pres">
      <dgm:prSet presAssocID="{DEC46B6A-4296-4A81-AA0F-B3D1A369B4AA}" presName="diagram" presStyleCnt="0">
        <dgm:presLayoutVars>
          <dgm:dir/>
          <dgm:resizeHandles val="exact"/>
        </dgm:presLayoutVars>
      </dgm:prSet>
      <dgm:spPr/>
    </dgm:pt>
    <dgm:pt modelId="{574B3D81-89B1-4859-8AF4-235B7A552213}" type="pres">
      <dgm:prSet presAssocID="{17560CD0-98D2-4809-B48D-8D25D5F77567}" presName="node" presStyleLbl="node1" presStyleIdx="0" presStyleCnt="3">
        <dgm:presLayoutVars>
          <dgm:bulletEnabled val="1"/>
        </dgm:presLayoutVars>
      </dgm:prSet>
      <dgm:spPr/>
    </dgm:pt>
    <dgm:pt modelId="{C2828C6A-07F8-4CFA-B44A-357960A07AD6}" type="pres">
      <dgm:prSet presAssocID="{8130EA5F-54D0-494F-899D-4445711DA56F}" presName="sibTrans" presStyleLbl="sibTrans2D1" presStyleIdx="0" presStyleCnt="2"/>
      <dgm:spPr/>
    </dgm:pt>
    <dgm:pt modelId="{4DFE957A-6A23-49C2-9DDD-26F2C38092AC}" type="pres">
      <dgm:prSet presAssocID="{8130EA5F-54D0-494F-899D-4445711DA56F}" presName="connectorText" presStyleLbl="sibTrans2D1" presStyleIdx="0" presStyleCnt="2"/>
      <dgm:spPr/>
    </dgm:pt>
    <dgm:pt modelId="{D95182FD-D2DC-44CB-99D9-356DFFAD61B6}" type="pres">
      <dgm:prSet presAssocID="{3DEB21C4-C05C-4D84-9C1A-E4392E5B979A}" presName="node" presStyleLbl="node1" presStyleIdx="1" presStyleCnt="3">
        <dgm:presLayoutVars>
          <dgm:bulletEnabled val="1"/>
        </dgm:presLayoutVars>
      </dgm:prSet>
      <dgm:spPr/>
    </dgm:pt>
    <dgm:pt modelId="{BF6F1192-D963-474F-832B-F6F71E0F8AC8}" type="pres">
      <dgm:prSet presAssocID="{DB180896-5524-4208-AD59-AC8BF69516C9}" presName="sibTrans" presStyleLbl="sibTrans2D1" presStyleIdx="1" presStyleCnt="2"/>
      <dgm:spPr/>
    </dgm:pt>
    <dgm:pt modelId="{A8659CFC-AF4A-4005-89DF-3D292B440107}" type="pres">
      <dgm:prSet presAssocID="{DB180896-5524-4208-AD59-AC8BF69516C9}" presName="connectorText" presStyleLbl="sibTrans2D1" presStyleIdx="1" presStyleCnt="2"/>
      <dgm:spPr/>
    </dgm:pt>
    <dgm:pt modelId="{E8CB0CD1-C2E7-4A4E-AECB-8F1AF8E0EB8B}" type="pres">
      <dgm:prSet presAssocID="{FE3F8E72-6F62-49C0-BBE9-87065654BC6D}" presName="node" presStyleLbl="node1" presStyleIdx="2" presStyleCnt="3">
        <dgm:presLayoutVars>
          <dgm:bulletEnabled val="1"/>
        </dgm:presLayoutVars>
      </dgm:prSet>
      <dgm:spPr/>
    </dgm:pt>
  </dgm:ptLst>
  <dgm:cxnLst>
    <dgm:cxn modelId="{997D3E08-939B-46A5-9386-48A5945052D9}" type="presOf" srcId="{3DEB21C4-C05C-4D84-9C1A-E4392E5B979A}" destId="{D95182FD-D2DC-44CB-99D9-356DFFAD61B6}" srcOrd="0" destOrd="0" presId="urn:microsoft.com/office/officeart/2005/8/layout/process5#2"/>
    <dgm:cxn modelId="{154F1040-8F3B-4810-B66E-33CBF0520AF7}" srcId="{DEC46B6A-4296-4A81-AA0F-B3D1A369B4AA}" destId="{17560CD0-98D2-4809-B48D-8D25D5F77567}" srcOrd="0" destOrd="0" parTransId="{69219201-1301-4F11-A014-2A0A24EA160C}" sibTransId="{8130EA5F-54D0-494F-899D-4445711DA56F}"/>
    <dgm:cxn modelId="{3ADBE85F-10B8-4596-B99B-E2A97A2223C1}" srcId="{DEC46B6A-4296-4A81-AA0F-B3D1A369B4AA}" destId="{FE3F8E72-6F62-49C0-BBE9-87065654BC6D}" srcOrd="2" destOrd="0" parTransId="{3968B96C-B29B-4B4C-B1AC-BABF7652DB02}" sibTransId="{6F55CC93-566E-4FA1-B998-224DC8A7E246}"/>
    <dgm:cxn modelId="{80CA3E6A-8EC2-4378-92D4-C1F2B7344CB2}" type="presOf" srcId="{DB180896-5524-4208-AD59-AC8BF69516C9}" destId="{BF6F1192-D963-474F-832B-F6F71E0F8AC8}" srcOrd="0" destOrd="0" presId="urn:microsoft.com/office/officeart/2005/8/layout/process5#2"/>
    <dgm:cxn modelId="{9AA7BB4B-AD01-4C2E-9916-4D05F759D1CE}" type="presOf" srcId="{17560CD0-98D2-4809-B48D-8D25D5F77567}" destId="{574B3D81-89B1-4859-8AF4-235B7A552213}" srcOrd="0" destOrd="0" presId="urn:microsoft.com/office/officeart/2005/8/layout/process5#2"/>
    <dgm:cxn modelId="{445D677C-800B-4F93-B788-B9F641DACF50}" type="presOf" srcId="{8130EA5F-54D0-494F-899D-4445711DA56F}" destId="{4DFE957A-6A23-49C2-9DDD-26F2C38092AC}" srcOrd="1" destOrd="0" presId="urn:microsoft.com/office/officeart/2005/8/layout/process5#2"/>
    <dgm:cxn modelId="{39797184-12EC-45EA-ACBA-559A96EF6CE1}" type="presOf" srcId="{DB180896-5524-4208-AD59-AC8BF69516C9}" destId="{A8659CFC-AF4A-4005-89DF-3D292B440107}" srcOrd="1" destOrd="0" presId="urn:microsoft.com/office/officeart/2005/8/layout/process5#2"/>
    <dgm:cxn modelId="{041D5FBA-BFAC-4447-A08E-3EF90641DD38}" srcId="{DEC46B6A-4296-4A81-AA0F-B3D1A369B4AA}" destId="{3DEB21C4-C05C-4D84-9C1A-E4392E5B979A}" srcOrd="1" destOrd="0" parTransId="{6AE3E2AE-2B7E-4B14-8A4F-15B68E0A6750}" sibTransId="{DB180896-5524-4208-AD59-AC8BF69516C9}"/>
    <dgm:cxn modelId="{327C62C0-440B-4C14-B9D8-DC18E092895A}" type="presOf" srcId="{FE3F8E72-6F62-49C0-BBE9-87065654BC6D}" destId="{E8CB0CD1-C2E7-4A4E-AECB-8F1AF8E0EB8B}" srcOrd="0" destOrd="0" presId="urn:microsoft.com/office/officeart/2005/8/layout/process5#2"/>
    <dgm:cxn modelId="{B7D080D6-BCEC-48F0-97EA-D4988D3BD73D}" type="presOf" srcId="{DEC46B6A-4296-4A81-AA0F-B3D1A369B4AA}" destId="{7B9D21FD-46BC-4AF1-892A-80B76ED9A719}" srcOrd="0" destOrd="0" presId="urn:microsoft.com/office/officeart/2005/8/layout/process5#2"/>
    <dgm:cxn modelId="{032523EC-6C47-42CE-908C-6632C9579FB2}" type="presOf" srcId="{8130EA5F-54D0-494F-899D-4445711DA56F}" destId="{C2828C6A-07F8-4CFA-B44A-357960A07AD6}" srcOrd="0" destOrd="0" presId="urn:microsoft.com/office/officeart/2005/8/layout/process5#2"/>
    <dgm:cxn modelId="{8DFE172C-5169-49B0-A67A-9FFD46451824}" type="presParOf" srcId="{7B9D21FD-46BC-4AF1-892A-80B76ED9A719}" destId="{574B3D81-89B1-4859-8AF4-235B7A552213}" srcOrd="0" destOrd="0" presId="urn:microsoft.com/office/officeart/2005/8/layout/process5#2"/>
    <dgm:cxn modelId="{445CC708-FCF2-4B72-97B5-98D89CC10C56}" type="presParOf" srcId="{7B9D21FD-46BC-4AF1-892A-80B76ED9A719}" destId="{C2828C6A-07F8-4CFA-B44A-357960A07AD6}" srcOrd="1" destOrd="0" presId="urn:microsoft.com/office/officeart/2005/8/layout/process5#2"/>
    <dgm:cxn modelId="{1007C54A-CBF3-43AB-9E3C-07EE6B2200F8}" type="presParOf" srcId="{C2828C6A-07F8-4CFA-B44A-357960A07AD6}" destId="{4DFE957A-6A23-49C2-9DDD-26F2C38092AC}" srcOrd="0" destOrd="0" presId="urn:microsoft.com/office/officeart/2005/8/layout/process5#2"/>
    <dgm:cxn modelId="{419AE9C9-A13D-4AF0-9E17-77A9B9D6AB84}" type="presParOf" srcId="{7B9D21FD-46BC-4AF1-892A-80B76ED9A719}" destId="{D95182FD-D2DC-44CB-99D9-356DFFAD61B6}" srcOrd="2" destOrd="0" presId="urn:microsoft.com/office/officeart/2005/8/layout/process5#2"/>
    <dgm:cxn modelId="{F5C8C6F7-B1C8-40C6-8BAA-D035836569CE}" type="presParOf" srcId="{7B9D21FD-46BC-4AF1-892A-80B76ED9A719}" destId="{BF6F1192-D963-474F-832B-F6F71E0F8AC8}" srcOrd="3" destOrd="0" presId="urn:microsoft.com/office/officeart/2005/8/layout/process5#2"/>
    <dgm:cxn modelId="{608F5FFD-4991-4359-BD4A-364B457B38A3}" type="presParOf" srcId="{BF6F1192-D963-474F-832B-F6F71E0F8AC8}" destId="{A8659CFC-AF4A-4005-89DF-3D292B440107}" srcOrd="0" destOrd="0" presId="urn:microsoft.com/office/officeart/2005/8/layout/process5#2"/>
    <dgm:cxn modelId="{BF3217F6-462A-442B-851B-386B6D69215E}" type="presParOf" srcId="{7B9D21FD-46BC-4AF1-892A-80B76ED9A719}" destId="{E8CB0CD1-C2E7-4A4E-AECB-8F1AF8E0EB8B}" srcOrd="4" destOrd="0" presId="urn:microsoft.com/office/officeart/2005/8/layout/process5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98CFC8-86EE-4F81-B673-C183E42FB4C7}" type="doc">
      <dgm:prSet loTypeId="urn:microsoft.com/office/officeart/2005/8/layout/vList5" loCatId="list" qsTypeId="urn:microsoft.com/office/officeart/2005/8/quickstyle/simple3#3" qsCatId="simple" csTypeId="urn:microsoft.com/office/officeart/2005/8/colors/accent1_1#1" csCatId="accent1" phldr="1"/>
      <dgm:spPr/>
      <dgm:t>
        <a:bodyPr/>
        <a:lstStyle/>
        <a:p>
          <a:endParaRPr lang="en-US"/>
        </a:p>
      </dgm:t>
    </dgm:pt>
    <dgm:pt modelId="{3D628F56-3216-48DB-8C17-F0B8A7B1DD8E}">
      <dgm:prSet phldrT="[Text]" custT="1"/>
      <dgm:spPr/>
      <dgm:t>
        <a:bodyPr/>
        <a:lstStyle/>
        <a:p>
          <a:r>
            <a:rPr lang="en-US" sz="1600" dirty="0"/>
            <a:t>LAPORAN PENYELENGGARAAN PEMERINTAHAN DAERAH (LPPD)</a:t>
          </a:r>
        </a:p>
      </dgm:t>
    </dgm:pt>
    <dgm:pt modelId="{52D17C84-FE90-47C9-B64C-F1CDC050AD4D}" type="parTrans" cxnId="{3BE527A2-E000-4294-AB1E-4D72593742A1}">
      <dgm:prSet/>
      <dgm:spPr/>
      <dgm:t>
        <a:bodyPr/>
        <a:lstStyle/>
        <a:p>
          <a:endParaRPr lang="en-US" sz="1600"/>
        </a:p>
      </dgm:t>
    </dgm:pt>
    <dgm:pt modelId="{E5AB3A74-CB03-451E-BD33-CCA3C9CC3711}" type="sibTrans" cxnId="{3BE527A2-E000-4294-AB1E-4D72593742A1}">
      <dgm:prSet/>
      <dgm:spPr/>
      <dgm:t>
        <a:bodyPr/>
        <a:lstStyle/>
        <a:p>
          <a:endParaRPr lang="en-US" sz="1600"/>
        </a:p>
      </dgm:t>
    </dgm:pt>
    <dgm:pt modelId="{77FC341A-7555-4705-B4F1-EB0ADE276C19}">
      <dgm:prSet phldrT="[Text]" custT="1"/>
      <dgm:spPr/>
      <dgm:t>
        <a:bodyPr/>
        <a:lstStyle/>
        <a:p>
          <a:pPr algn="just"/>
          <a:r>
            <a:rPr lang="en-US" sz="1000" dirty="0" err="1"/>
            <a:t>Laporan</a:t>
          </a:r>
          <a:r>
            <a:rPr lang="en-US" sz="1000" dirty="0"/>
            <a:t> yang </a:t>
          </a:r>
          <a:r>
            <a:rPr lang="en-US" sz="1000" dirty="0" err="1"/>
            <a:t>disampaikan</a:t>
          </a:r>
          <a:r>
            <a:rPr lang="en-US" sz="1000" dirty="0"/>
            <a:t> oleh </a:t>
          </a:r>
          <a:r>
            <a:rPr lang="en-US" sz="1000" dirty="0" err="1"/>
            <a:t>Pemerintah</a:t>
          </a:r>
          <a:r>
            <a:rPr lang="en-US" sz="1000" dirty="0"/>
            <a:t> Daerah </a:t>
          </a:r>
          <a:r>
            <a:rPr lang="en-US" sz="1000" b="1" u="sng" dirty="0" err="1"/>
            <a:t>kepada</a:t>
          </a:r>
          <a:r>
            <a:rPr lang="en-US" sz="1000" dirty="0"/>
            <a:t> </a:t>
          </a:r>
          <a:r>
            <a:rPr lang="en-US" sz="1000" dirty="0" err="1"/>
            <a:t>Pemerintah</a:t>
          </a:r>
          <a:r>
            <a:rPr lang="en-US" sz="1000" dirty="0"/>
            <a:t> Pusat yang </a:t>
          </a:r>
          <a:r>
            <a:rPr lang="en-US" sz="1000" dirty="0" err="1"/>
            <a:t>memuat</a:t>
          </a:r>
          <a:r>
            <a:rPr lang="en-US" sz="1000" dirty="0"/>
            <a:t> </a:t>
          </a:r>
          <a:r>
            <a:rPr lang="en-US" sz="1000" dirty="0" err="1"/>
            <a:t>capaian</a:t>
          </a:r>
          <a:r>
            <a:rPr lang="en-US" sz="1000" dirty="0"/>
            <a:t> </a:t>
          </a:r>
          <a:r>
            <a:rPr lang="en-US" sz="1000" dirty="0" err="1"/>
            <a:t>kinerja</a:t>
          </a:r>
          <a:r>
            <a:rPr lang="en-US" sz="1000" dirty="0"/>
            <a:t> </a:t>
          </a:r>
          <a:r>
            <a:rPr lang="en-US" sz="1000" dirty="0" err="1"/>
            <a:t>penyelenggaraan</a:t>
          </a:r>
          <a:r>
            <a:rPr lang="en-US" sz="1000" dirty="0"/>
            <a:t> </a:t>
          </a:r>
          <a:r>
            <a:rPr lang="en-US" sz="1000" dirty="0" err="1"/>
            <a:t>pemerintahan</a:t>
          </a:r>
          <a:r>
            <a:rPr lang="en-US" sz="1000" dirty="0"/>
            <a:t> </a:t>
          </a:r>
          <a:r>
            <a:rPr lang="en-US" sz="1000" dirty="0" err="1"/>
            <a:t>daerah</a:t>
          </a:r>
          <a:r>
            <a:rPr lang="en-US" sz="1000" dirty="0"/>
            <a:t> dan </a:t>
          </a:r>
          <a:r>
            <a:rPr lang="en-US" sz="1000" dirty="0" err="1"/>
            <a:t>pelaksanaan</a:t>
          </a:r>
          <a:r>
            <a:rPr lang="en-US" sz="1000" dirty="0"/>
            <a:t> </a:t>
          </a:r>
          <a:r>
            <a:rPr lang="en-US" sz="1000" dirty="0" err="1"/>
            <a:t>tugas</a:t>
          </a:r>
          <a:r>
            <a:rPr lang="en-US" sz="1000" dirty="0"/>
            <a:t> </a:t>
          </a:r>
          <a:r>
            <a:rPr lang="en-US" sz="1000" dirty="0" err="1"/>
            <a:t>pembantuan</a:t>
          </a:r>
          <a:r>
            <a:rPr lang="en-US" sz="1000" dirty="0"/>
            <a:t> </a:t>
          </a:r>
          <a:r>
            <a:rPr lang="en-US" sz="1000" dirty="0" err="1"/>
            <a:t>selama</a:t>
          </a:r>
          <a:r>
            <a:rPr lang="en-US" sz="1000" dirty="0"/>
            <a:t> 1 (</a:t>
          </a:r>
          <a:r>
            <a:rPr lang="en-US" sz="1000" dirty="0" err="1"/>
            <a:t>satu</a:t>
          </a:r>
          <a:r>
            <a:rPr lang="en-US" sz="1000" dirty="0"/>
            <a:t>) </a:t>
          </a:r>
          <a:r>
            <a:rPr lang="en-US" sz="1000" dirty="0" err="1"/>
            <a:t>tahun</a:t>
          </a:r>
          <a:r>
            <a:rPr lang="en-US" sz="1000" dirty="0"/>
            <a:t> </a:t>
          </a:r>
          <a:r>
            <a:rPr lang="en-US" sz="1000" dirty="0" err="1"/>
            <a:t>anggaran</a:t>
          </a:r>
          <a:endParaRPr lang="en-US" sz="1000" dirty="0"/>
        </a:p>
      </dgm:t>
    </dgm:pt>
    <dgm:pt modelId="{BDA6BDE1-E236-4C1E-995F-F1C505958DE8}" type="parTrans" cxnId="{B611D15C-BED8-44EE-9E10-341A243160D2}">
      <dgm:prSet/>
      <dgm:spPr/>
      <dgm:t>
        <a:bodyPr/>
        <a:lstStyle/>
        <a:p>
          <a:endParaRPr lang="en-US" sz="1600"/>
        </a:p>
      </dgm:t>
    </dgm:pt>
    <dgm:pt modelId="{7376EF2C-ACA0-461B-BD19-5E80C5E63E99}" type="sibTrans" cxnId="{B611D15C-BED8-44EE-9E10-341A243160D2}">
      <dgm:prSet/>
      <dgm:spPr/>
      <dgm:t>
        <a:bodyPr/>
        <a:lstStyle/>
        <a:p>
          <a:endParaRPr lang="en-US" sz="1600"/>
        </a:p>
      </dgm:t>
    </dgm:pt>
    <dgm:pt modelId="{DA2003B5-F88B-433E-A0DA-BC88F584642F}">
      <dgm:prSet phldrT="[Text]" custT="1"/>
      <dgm:spPr/>
      <dgm:t>
        <a:bodyPr/>
        <a:lstStyle/>
        <a:p>
          <a:r>
            <a:rPr lang="en-US" sz="1400" dirty="0"/>
            <a:t>LAPORAN KETERANGAN PERTANGGUNG JAWABAN (LKPJ)</a:t>
          </a:r>
        </a:p>
      </dgm:t>
    </dgm:pt>
    <dgm:pt modelId="{14765D5B-1E87-44AB-AED3-229F09900929}" type="parTrans" cxnId="{5603C8D1-18DF-449F-9F1C-79EC09084C2E}">
      <dgm:prSet/>
      <dgm:spPr/>
      <dgm:t>
        <a:bodyPr/>
        <a:lstStyle/>
        <a:p>
          <a:endParaRPr lang="en-US" sz="1600"/>
        </a:p>
      </dgm:t>
    </dgm:pt>
    <dgm:pt modelId="{CE2C73BE-4AB6-42F9-BFDB-4E9E5E461FD3}" type="sibTrans" cxnId="{5603C8D1-18DF-449F-9F1C-79EC09084C2E}">
      <dgm:prSet/>
      <dgm:spPr/>
      <dgm:t>
        <a:bodyPr/>
        <a:lstStyle/>
        <a:p>
          <a:endParaRPr lang="en-US" sz="1600"/>
        </a:p>
      </dgm:t>
    </dgm:pt>
    <dgm:pt modelId="{677768C1-A642-4810-A890-75CBA2BA1671}">
      <dgm:prSet phldrT="[Text]" custT="1"/>
      <dgm:spPr/>
      <dgm:t>
        <a:bodyPr/>
        <a:lstStyle/>
        <a:p>
          <a:pPr algn="just"/>
          <a:r>
            <a:rPr lang="en-US" sz="1000" dirty="0" err="1"/>
            <a:t>Laporan</a:t>
          </a:r>
          <a:r>
            <a:rPr lang="en-US" sz="1000" dirty="0"/>
            <a:t> yang </a:t>
          </a:r>
          <a:r>
            <a:rPr lang="en-US" sz="1000" dirty="0" err="1"/>
            <a:t>disampaikan</a:t>
          </a:r>
          <a:r>
            <a:rPr lang="en-US" sz="1000" dirty="0"/>
            <a:t> oleh </a:t>
          </a:r>
          <a:r>
            <a:rPr lang="en-US" sz="1000" dirty="0" err="1"/>
            <a:t>Pemerintah</a:t>
          </a:r>
          <a:r>
            <a:rPr lang="en-US" sz="1000" dirty="0"/>
            <a:t> Daerah </a:t>
          </a:r>
          <a:r>
            <a:rPr lang="en-US" sz="1000" b="1" u="sng" dirty="0" err="1"/>
            <a:t>kepada</a:t>
          </a:r>
          <a:r>
            <a:rPr lang="en-US" sz="1000" dirty="0"/>
            <a:t> Dewan </a:t>
          </a:r>
          <a:r>
            <a:rPr lang="en-US" sz="1000" dirty="0" err="1"/>
            <a:t>Perwakilan</a:t>
          </a:r>
          <a:r>
            <a:rPr lang="en-US" sz="1000" dirty="0"/>
            <a:t> Rakyat Daerah yang </a:t>
          </a:r>
          <a:r>
            <a:rPr lang="en-US" sz="1000" dirty="0" err="1"/>
            <a:t>memuat</a:t>
          </a:r>
          <a:r>
            <a:rPr lang="en-US" sz="1000" dirty="0"/>
            <a:t> </a:t>
          </a:r>
          <a:r>
            <a:rPr lang="en-US" sz="1000" dirty="0" err="1"/>
            <a:t>hasil</a:t>
          </a:r>
          <a:r>
            <a:rPr lang="en-US" sz="1000" dirty="0"/>
            <a:t> </a:t>
          </a:r>
          <a:r>
            <a:rPr lang="en-US" sz="1000" dirty="0" err="1"/>
            <a:t>penyelenggaraan</a:t>
          </a:r>
          <a:r>
            <a:rPr lang="en-US" sz="1000" dirty="0"/>
            <a:t> </a:t>
          </a:r>
          <a:r>
            <a:rPr lang="en-US" sz="1000" dirty="0" err="1"/>
            <a:t>urusan</a:t>
          </a:r>
          <a:r>
            <a:rPr lang="en-US" sz="1000" dirty="0"/>
            <a:t> </a:t>
          </a:r>
          <a:r>
            <a:rPr lang="en-US" sz="1000" dirty="0" err="1"/>
            <a:t>pemerintahan</a:t>
          </a:r>
          <a:r>
            <a:rPr lang="en-US" sz="1000" dirty="0"/>
            <a:t> yang </a:t>
          </a:r>
          <a:r>
            <a:rPr lang="en-US" sz="1000" dirty="0" err="1"/>
            <a:t>menyangkut</a:t>
          </a:r>
          <a:r>
            <a:rPr lang="en-US" sz="1000" dirty="0"/>
            <a:t> </a:t>
          </a:r>
          <a:r>
            <a:rPr lang="en-US" sz="1000" dirty="0" err="1"/>
            <a:t>pertanggungjawaban</a:t>
          </a:r>
          <a:r>
            <a:rPr lang="en-US" sz="1000" dirty="0"/>
            <a:t> </a:t>
          </a:r>
          <a:r>
            <a:rPr lang="en-US" sz="1000" dirty="0" err="1"/>
            <a:t>kinerja</a:t>
          </a:r>
          <a:r>
            <a:rPr lang="en-US" sz="1000" dirty="0"/>
            <a:t> yang </a:t>
          </a:r>
          <a:r>
            <a:rPr lang="en-US" sz="1000" dirty="0" err="1"/>
            <a:t>dilaksanakan</a:t>
          </a:r>
          <a:r>
            <a:rPr lang="en-US" sz="1000" dirty="0"/>
            <a:t> oleh </a:t>
          </a:r>
          <a:r>
            <a:rPr lang="en-US" sz="1000" dirty="0" err="1"/>
            <a:t>Pemerintah</a:t>
          </a:r>
          <a:r>
            <a:rPr lang="en-US" sz="1000" dirty="0"/>
            <a:t> Daerah </a:t>
          </a:r>
          <a:r>
            <a:rPr lang="en-US" sz="1000" dirty="0" err="1"/>
            <a:t>selama</a:t>
          </a:r>
          <a:r>
            <a:rPr lang="en-US" sz="1000" dirty="0"/>
            <a:t> 1 (</a:t>
          </a:r>
          <a:r>
            <a:rPr lang="en-US" sz="1000" dirty="0" err="1"/>
            <a:t>satu</a:t>
          </a:r>
          <a:r>
            <a:rPr lang="en-US" sz="1000" dirty="0"/>
            <a:t>) </a:t>
          </a:r>
          <a:r>
            <a:rPr lang="en-US" sz="1000" dirty="0" err="1"/>
            <a:t>tahun</a:t>
          </a:r>
          <a:r>
            <a:rPr lang="en-US" sz="1000" dirty="0"/>
            <a:t> </a:t>
          </a:r>
          <a:r>
            <a:rPr lang="en-US" sz="1000" dirty="0" err="1"/>
            <a:t>anggaran</a:t>
          </a:r>
          <a:endParaRPr lang="en-US" sz="1000" dirty="0"/>
        </a:p>
      </dgm:t>
    </dgm:pt>
    <dgm:pt modelId="{1C14B08E-C4D8-4A44-8C62-9243DAFBE9C8}" type="parTrans" cxnId="{78130EBC-9410-4157-A983-170A20D1BE33}">
      <dgm:prSet/>
      <dgm:spPr/>
      <dgm:t>
        <a:bodyPr/>
        <a:lstStyle/>
        <a:p>
          <a:endParaRPr lang="en-US" sz="1600"/>
        </a:p>
      </dgm:t>
    </dgm:pt>
    <dgm:pt modelId="{CE655A7F-3A23-4FBA-94D5-CF33C3807832}" type="sibTrans" cxnId="{78130EBC-9410-4157-A983-170A20D1BE33}">
      <dgm:prSet/>
      <dgm:spPr/>
      <dgm:t>
        <a:bodyPr/>
        <a:lstStyle/>
        <a:p>
          <a:endParaRPr lang="en-US" sz="1600"/>
        </a:p>
      </dgm:t>
    </dgm:pt>
    <dgm:pt modelId="{0AAC67BE-37C8-4326-91B1-BDDFB029A171}">
      <dgm:prSet phldrT="[Text]" custT="1"/>
      <dgm:spPr/>
      <dgm:t>
        <a:bodyPr/>
        <a:lstStyle/>
        <a:p>
          <a:r>
            <a:rPr lang="en-US" sz="1400" dirty="0"/>
            <a:t>RINGKASAN LAPORAN PENYELENGGARAAN PEMERINTAHAN DAERAH (RLPPD)</a:t>
          </a:r>
        </a:p>
      </dgm:t>
    </dgm:pt>
    <dgm:pt modelId="{A8590959-C280-40D7-9B39-18E22B9B9758}" type="parTrans" cxnId="{68121710-E368-41AD-8F50-8315D3DBE161}">
      <dgm:prSet/>
      <dgm:spPr/>
      <dgm:t>
        <a:bodyPr/>
        <a:lstStyle/>
        <a:p>
          <a:endParaRPr lang="en-US" sz="1600"/>
        </a:p>
      </dgm:t>
    </dgm:pt>
    <dgm:pt modelId="{41D56D38-9D25-4665-8DC7-5FBFB4392AED}" type="sibTrans" cxnId="{68121710-E368-41AD-8F50-8315D3DBE161}">
      <dgm:prSet/>
      <dgm:spPr/>
      <dgm:t>
        <a:bodyPr/>
        <a:lstStyle/>
        <a:p>
          <a:endParaRPr lang="en-US" sz="1600"/>
        </a:p>
      </dgm:t>
    </dgm:pt>
    <dgm:pt modelId="{BCB15ACF-389A-4508-90C1-55CD3EC41BB1}">
      <dgm:prSet phldrT="[Text]" custT="1"/>
      <dgm:spPr/>
      <dgm:t>
        <a:bodyPr/>
        <a:lstStyle/>
        <a:p>
          <a:pPr algn="just"/>
          <a:r>
            <a:rPr lang="en-US" sz="1000" dirty="0" err="1"/>
            <a:t>Informasi</a:t>
          </a:r>
          <a:r>
            <a:rPr lang="en-US" sz="1000" dirty="0"/>
            <a:t> yang </a:t>
          </a:r>
          <a:r>
            <a:rPr lang="en-US" sz="1000" dirty="0" err="1"/>
            <a:t>disampaikan</a:t>
          </a:r>
          <a:r>
            <a:rPr lang="en-US" sz="1000" dirty="0"/>
            <a:t> oleh </a:t>
          </a:r>
          <a:r>
            <a:rPr lang="en-US" sz="1000" dirty="0" err="1"/>
            <a:t>Pemerintah</a:t>
          </a:r>
          <a:r>
            <a:rPr lang="en-US" sz="1000" dirty="0"/>
            <a:t> Daerah </a:t>
          </a:r>
          <a:r>
            <a:rPr lang="en-US" sz="1000" b="1" u="sng" dirty="0" err="1"/>
            <a:t>kepada</a:t>
          </a:r>
          <a:r>
            <a:rPr lang="en-US" sz="1000" dirty="0"/>
            <a:t> </a:t>
          </a:r>
          <a:r>
            <a:rPr lang="en-US" sz="1000" dirty="0" err="1"/>
            <a:t>masyarakat</a:t>
          </a:r>
          <a:r>
            <a:rPr lang="en-US" sz="1000" dirty="0"/>
            <a:t> yang </a:t>
          </a:r>
          <a:r>
            <a:rPr lang="en-US" sz="1000" dirty="0" err="1"/>
            <a:t>memuat</a:t>
          </a:r>
          <a:r>
            <a:rPr lang="en-US" sz="1000" dirty="0"/>
            <a:t> </a:t>
          </a:r>
          <a:r>
            <a:rPr lang="en-US" sz="1000" dirty="0" err="1"/>
            <a:t>capaian</a:t>
          </a:r>
          <a:r>
            <a:rPr lang="en-US" sz="1000" dirty="0"/>
            <a:t> </a:t>
          </a:r>
          <a:r>
            <a:rPr lang="en-US" sz="1000" dirty="0" err="1"/>
            <a:t>kinerja</a:t>
          </a:r>
          <a:r>
            <a:rPr lang="en-US" sz="1000" dirty="0"/>
            <a:t> </a:t>
          </a:r>
          <a:r>
            <a:rPr lang="en-US" sz="1000" dirty="0" err="1"/>
            <a:t>penyelenggaraan</a:t>
          </a:r>
          <a:r>
            <a:rPr lang="en-US" sz="1000" dirty="0"/>
            <a:t> </a:t>
          </a:r>
          <a:r>
            <a:rPr lang="en-US" sz="1000" dirty="0" err="1"/>
            <a:t>pemerintahan</a:t>
          </a:r>
          <a:r>
            <a:rPr lang="en-US" sz="1000" dirty="0"/>
            <a:t> </a:t>
          </a:r>
          <a:r>
            <a:rPr lang="en-US" sz="1000" dirty="0" err="1"/>
            <a:t>daerah</a:t>
          </a:r>
          <a:r>
            <a:rPr lang="en-US" sz="1000" dirty="0"/>
            <a:t> </a:t>
          </a:r>
          <a:r>
            <a:rPr lang="en-US" sz="1000" dirty="0" err="1"/>
            <a:t>selama</a:t>
          </a:r>
          <a:r>
            <a:rPr lang="en-US" sz="1000" dirty="0"/>
            <a:t> 1 (</a:t>
          </a:r>
          <a:r>
            <a:rPr lang="en-US" sz="1000" dirty="0" err="1"/>
            <a:t>satu</a:t>
          </a:r>
          <a:r>
            <a:rPr lang="en-US" sz="1000" dirty="0"/>
            <a:t>) </a:t>
          </a:r>
          <a:r>
            <a:rPr lang="en-US" sz="1000" dirty="0" err="1"/>
            <a:t>tahun</a:t>
          </a:r>
          <a:r>
            <a:rPr lang="en-US" sz="1000" dirty="0"/>
            <a:t> </a:t>
          </a:r>
          <a:r>
            <a:rPr lang="en-US" sz="1000" dirty="0" err="1"/>
            <a:t>anggaran</a:t>
          </a:r>
          <a:endParaRPr lang="en-US" sz="1000" dirty="0"/>
        </a:p>
      </dgm:t>
    </dgm:pt>
    <dgm:pt modelId="{20375F46-9B8E-4289-A71C-7F17A897B8EE}" type="parTrans" cxnId="{100357EF-2C2D-4542-966D-85165FAD0641}">
      <dgm:prSet/>
      <dgm:spPr/>
      <dgm:t>
        <a:bodyPr/>
        <a:lstStyle/>
        <a:p>
          <a:endParaRPr lang="en-US" sz="1600"/>
        </a:p>
      </dgm:t>
    </dgm:pt>
    <dgm:pt modelId="{67BDA7E3-E0D6-4FA6-86E4-94F42439DDAA}" type="sibTrans" cxnId="{100357EF-2C2D-4542-966D-85165FAD0641}">
      <dgm:prSet/>
      <dgm:spPr/>
      <dgm:t>
        <a:bodyPr/>
        <a:lstStyle/>
        <a:p>
          <a:endParaRPr lang="en-US" sz="1600"/>
        </a:p>
      </dgm:t>
    </dgm:pt>
    <dgm:pt modelId="{7843B09F-9895-472A-ABFB-9896B085EA91}">
      <dgm:prSet phldrT="[Text]" custT="1"/>
      <dgm:spPr/>
      <dgm:t>
        <a:bodyPr/>
        <a:lstStyle/>
        <a:p>
          <a:pPr algn="just"/>
          <a:r>
            <a:rPr lang="en-US" sz="1000" dirty="0" err="1"/>
            <a:t>Memuat</a:t>
          </a:r>
          <a:r>
            <a:rPr lang="en-US" sz="1000" dirty="0"/>
            <a:t> </a:t>
          </a:r>
          <a:r>
            <a:rPr lang="en-US" sz="1000" dirty="0" err="1"/>
            <a:t>capaian</a:t>
          </a:r>
          <a:r>
            <a:rPr lang="en-US" sz="1000" dirty="0"/>
            <a:t> </a:t>
          </a:r>
          <a:r>
            <a:rPr lang="en-US" sz="1000" dirty="0" err="1"/>
            <a:t>akuntabilitas</a:t>
          </a:r>
          <a:r>
            <a:rPr lang="en-US" sz="1000" dirty="0"/>
            <a:t> </a:t>
          </a:r>
          <a:r>
            <a:rPr lang="en-US" sz="1000" dirty="0" err="1"/>
            <a:t>kinerja</a:t>
          </a:r>
          <a:r>
            <a:rPr lang="en-US" sz="1000" dirty="0"/>
            <a:t> </a:t>
          </a:r>
          <a:r>
            <a:rPr lang="en-US" sz="1000" dirty="0" err="1"/>
            <a:t>Pemerintah</a:t>
          </a:r>
          <a:r>
            <a:rPr lang="en-US" sz="1000" dirty="0"/>
            <a:t> Daerah dan </a:t>
          </a:r>
          <a:r>
            <a:rPr lang="en-US" sz="1000" dirty="0" err="1"/>
            <a:t>laporan</a:t>
          </a:r>
          <a:r>
            <a:rPr lang="en-US" sz="1000" dirty="0"/>
            <a:t> </a:t>
          </a:r>
          <a:r>
            <a:rPr lang="en-US" sz="1000" dirty="0" err="1"/>
            <a:t>penerapan</a:t>
          </a:r>
          <a:r>
            <a:rPr lang="en-US" sz="1000" dirty="0"/>
            <a:t> dan </a:t>
          </a:r>
          <a:r>
            <a:rPr lang="en-US" sz="1000" dirty="0" err="1"/>
            <a:t>pencapaian</a:t>
          </a:r>
          <a:r>
            <a:rPr lang="en-US" sz="1000" dirty="0"/>
            <a:t> SPM</a:t>
          </a:r>
        </a:p>
      </dgm:t>
    </dgm:pt>
    <dgm:pt modelId="{EC52B4A7-6730-4D43-BFB8-87083D122F81}" type="parTrans" cxnId="{197BE0DD-BBBF-4993-82A2-2990419939EC}">
      <dgm:prSet/>
      <dgm:spPr/>
      <dgm:t>
        <a:bodyPr/>
        <a:lstStyle/>
        <a:p>
          <a:endParaRPr lang="en-US" sz="1600"/>
        </a:p>
      </dgm:t>
    </dgm:pt>
    <dgm:pt modelId="{0BAEB429-D102-473C-A6D3-F454C5339733}" type="sibTrans" cxnId="{197BE0DD-BBBF-4993-82A2-2990419939EC}">
      <dgm:prSet/>
      <dgm:spPr/>
      <dgm:t>
        <a:bodyPr/>
        <a:lstStyle/>
        <a:p>
          <a:endParaRPr lang="en-US" sz="1600"/>
        </a:p>
      </dgm:t>
    </dgm:pt>
    <dgm:pt modelId="{12B52646-C029-41B4-80A4-1562DC5AFAAF}">
      <dgm:prSet phldrT="[Text]" custT="1"/>
      <dgm:spPr/>
      <dgm:t>
        <a:bodyPr/>
        <a:lstStyle/>
        <a:p>
          <a:pPr algn="ctr"/>
          <a:r>
            <a:rPr lang="en-US" sz="1400" dirty="0"/>
            <a:t>EVALUASI PENYELENGGARAAN PEMERINTAHAN DAERAH (EPPD)</a:t>
          </a:r>
        </a:p>
      </dgm:t>
    </dgm:pt>
    <dgm:pt modelId="{E891A7B7-A6A3-4795-B3F9-365295542868}" type="parTrans" cxnId="{1349B0C9-141F-4278-84B8-717312337C9B}">
      <dgm:prSet/>
      <dgm:spPr/>
      <dgm:t>
        <a:bodyPr/>
        <a:lstStyle/>
        <a:p>
          <a:endParaRPr lang="en-US" sz="1600"/>
        </a:p>
      </dgm:t>
    </dgm:pt>
    <dgm:pt modelId="{7B2FE1BA-08A0-4661-B059-7C25D8502E71}" type="sibTrans" cxnId="{1349B0C9-141F-4278-84B8-717312337C9B}">
      <dgm:prSet/>
      <dgm:spPr/>
      <dgm:t>
        <a:bodyPr/>
        <a:lstStyle/>
        <a:p>
          <a:endParaRPr lang="en-US" sz="1600"/>
        </a:p>
      </dgm:t>
    </dgm:pt>
    <dgm:pt modelId="{531B44DE-BDDE-4B7A-AFDC-783960FCAFEF}">
      <dgm:prSet phldrT="[Text]" custT="1"/>
      <dgm:spPr/>
      <dgm:t>
        <a:bodyPr/>
        <a:lstStyle/>
        <a:p>
          <a:pPr algn="just"/>
          <a:r>
            <a:rPr lang="en-US" sz="1000" dirty="0" err="1"/>
            <a:t>Evaluasi</a:t>
          </a:r>
          <a:r>
            <a:rPr lang="en-US" sz="1000" dirty="0"/>
            <a:t> yang </a:t>
          </a:r>
          <a:r>
            <a:rPr lang="en-US" sz="1000" dirty="0" err="1"/>
            <a:t>dilakukan</a:t>
          </a:r>
          <a:r>
            <a:rPr lang="en-US" sz="1000" dirty="0"/>
            <a:t> oleh </a:t>
          </a:r>
          <a:r>
            <a:rPr lang="en-US" sz="1000" dirty="0" err="1"/>
            <a:t>Pemerintah</a:t>
          </a:r>
          <a:r>
            <a:rPr lang="en-US" sz="1000" dirty="0"/>
            <a:t> Pusat </a:t>
          </a:r>
          <a:r>
            <a:rPr lang="en-US" sz="1000" dirty="0" err="1"/>
            <a:t>kepada</a:t>
          </a:r>
          <a:r>
            <a:rPr lang="en-US" sz="1000" dirty="0"/>
            <a:t> </a:t>
          </a:r>
          <a:r>
            <a:rPr lang="en-US" sz="1000" dirty="0" err="1"/>
            <a:t>Pemerintah</a:t>
          </a:r>
          <a:r>
            <a:rPr lang="en-US" sz="1000" dirty="0"/>
            <a:t> Daerah </a:t>
          </a:r>
          <a:r>
            <a:rPr lang="en-US" sz="1000" dirty="0" err="1"/>
            <a:t>Provinsi</a:t>
          </a:r>
          <a:r>
            <a:rPr lang="en-US" sz="1000" dirty="0"/>
            <a:t> dan </a:t>
          </a:r>
          <a:r>
            <a:rPr lang="en-US" sz="1000" dirty="0" err="1"/>
            <a:t>Pemerintah</a:t>
          </a:r>
          <a:r>
            <a:rPr lang="en-US" sz="1000" dirty="0"/>
            <a:t> Daerah </a:t>
          </a:r>
          <a:r>
            <a:rPr lang="en-US" sz="1000" dirty="0" err="1"/>
            <a:t>Kabupaten</a:t>
          </a:r>
          <a:r>
            <a:rPr lang="en-US" sz="1000" dirty="0"/>
            <a:t>/Kota </a:t>
          </a:r>
          <a:r>
            <a:rPr lang="en-US" sz="1000" dirty="0" err="1"/>
            <a:t>dalam</a:t>
          </a:r>
          <a:r>
            <a:rPr lang="en-US" sz="1000" dirty="0"/>
            <a:t> </a:t>
          </a:r>
          <a:r>
            <a:rPr lang="en-US" sz="1000" dirty="0" err="1"/>
            <a:t>rangka</a:t>
          </a:r>
          <a:r>
            <a:rPr lang="en-US" sz="1000" dirty="0"/>
            <a:t> </a:t>
          </a:r>
          <a:r>
            <a:rPr lang="en-US" sz="1000" dirty="0" err="1"/>
            <a:t>penilaian</a:t>
          </a:r>
          <a:r>
            <a:rPr lang="en-US" sz="1000" dirty="0"/>
            <a:t> </a:t>
          </a:r>
          <a:r>
            <a:rPr lang="en-US" sz="1000" dirty="0" err="1"/>
            <a:t>kinerja</a:t>
          </a:r>
          <a:r>
            <a:rPr lang="en-US" sz="1000" dirty="0"/>
            <a:t> </a:t>
          </a:r>
          <a:r>
            <a:rPr lang="en-US" sz="1000" dirty="0" err="1"/>
            <a:t>penyelenggaraan</a:t>
          </a:r>
          <a:r>
            <a:rPr lang="en-US" sz="1000" dirty="0"/>
            <a:t> </a:t>
          </a:r>
          <a:r>
            <a:rPr lang="en-US" sz="1000" dirty="0" err="1"/>
            <a:t>pemerintahan</a:t>
          </a:r>
          <a:r>
            <a:rPr lang="en-US" sz="1000" dirty="0"/>
            <a:t> </a:t>
          </a:r>
          <a:r>
            <a:rPr lang="en-US" sz="1000" dirty="0" err="1"/>
            <a:t>daerah</a:t>
          </a:r>
          <a:endParaRPr lang="en-US" sz="1000" dirty="0"/>
        </a:p>
      </dgm:t>
    </dgm:pt>
    <dgm:pt modelId="{3B3ADF18-0E3F-4F42-8599-AD7C8BC0384B}" type="parTrans" cxnId="{517E5607-B007-4F52-99B2-9F894A8F7284}">
      <dgm:prSet/>
      <dgm:spPr/>
      <dgm:t>
        <a:bodyPr/>
        <a:lstStyle/>
        <a:p>
          <a:endParaRPr lang="en-US" sz="1600"/>
        </a:p>
      </dgm:t>
    </dgm:pt>
    <dgm:pt modelId="{13646065-18F6-49C0-ADF8-7DF3560A5942}" type="sibTrans" cxnId="{517E5607-B007-4F52-99B2-9F894A8F7284}">
      <dgm:prSet/>
      <dgm:spPr/>
      <dgm:t>
        <a:bodyPr/>
        <a:lstStyle/>
        <a:p>
          <a:endParaRPr lang="en-US" sz="1600"/>
        </a:p>
      </dgm:t>
    </dgm:pt>
    <dgm:pt modelId="{0A7368E9-43D1-4CC8-83D3-510E334BDB92}" type="pres">
      <dgm:prSet presAssocID="{5A98CFC8-86EE-4F81-B673-C183E42FB4C7}" presName="Name0" presStyleCnt="0">
        <dgm:presLayoutVars>
          <dgm:dir/>
          <dgm:animLvl val="lvl"/>
          <dgm:resizeHandles val="exact"/>
        </dgm:presLayoutVars>
      </dgm:prSet>
      <dgm:spPr/>
    </dgm:pt>
    <dgm:pt modelId="{0CAE99A7-20A3-4C51-8B8E-EAA22F09D2D4}" type="pres">
      <dgm:prSet presAssocID="{3D628F56-3216-48DB-8C17-F0B8A7B1DD8E}" presName="linNode" presStyleCnt="0"/>
      <dgm:spPr/>
    </dgm:pt>
    <dgm:pt modelId="{00006E4A-B2D4-454C-B9DA-BEA7F505E64F}" type="pres">
      <dgm:prSet presAssocID="{3D628F56-3216-48DB-8C17-F0B8A7B1DD8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2E586043-2081-40B4-982B-C8ADE706D3C2}" type="pres">
      <dgm:prSet presAssocID="{3D628F56-3216-48DB-8C17-F0B8A7B1DD8E}" presName="descendantText" presStyleLbl="alignAccFollowNode1" presStyleIdx="0" presStyleCnt="4">
        <dgm:presLayoutVars>
          <dgm:bulletEnabled val="1"/>
        </dgm:presLayoutVars>
      </dgm:prSet>
      <dgm:spPr/>
    </dgm:pt>
    <dgm:pt modelId="{A448FECD-1992-4681-99B4-AB502D12990A}" type="pres">
      <dgm:prSet presAssocID="{E5AB3A74-CB03-451E-BD33-CCA3C9CC3711}" presName="sp" presStyleCnt="0"/>
      <dgm:spPr/>
    </dgm:pt>
    <dgm:pt modelId="{409592A5-95CC-405D-B75E-0E68A0216311}" type="pres">
      <dgm:prSet presAssocID="{DA2003B5-F88B-433E-A0DA-BC88F584642F}" presName="linNode" presStyleCnt="0"/>
      <dgm:spPr/>
    </dgm:pt>
    <dgm:pt modelId="{1BBE1BD1-EAF9-4C0B-B22B-83179BFA7DCE}" type="pres">
      <dgm:prSet presAssocID="{DA2003B5-F88B-433E-A0DA-BC88F584642F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3502732-2E59-4212-812F-D9EBBB343A5E}" type="pres">
      <dgm:prSet presAssocID="{DA2003B5-F88B-433E-A0DA-BC88F584642F}" presName="descendantText" presStyleLbl="alignAccFollowNode1" presStyleIdx="1" presStyleCnt="4">
        <dgm:presLayoutVars>
          <dgm:bulletEnabled val="1"/>
        </dgm:presLayoutVars>
      </dgm:prSet>
      <dgm:spPr/>
    </dgm:pt>
    <dgm:pt modelId="{1D4427A2-1011-40E9-908D-43A82C1C8242}" type="pres">
      <dgm:prSet presAssocID="{CE2C73BE-4AB6-42F9-BFDB-4E9E5E461FD3}" presName="sp" presStyleCnt="0"/>
      <dgm:spPr/>
    </dgm:pt>
    <dgm:pt modelId="{FC276F66-2A68-4905-9ABD-F0DF6DEFFA95}" type="pres">
      <dgm:prSet presAssocID="{0AAC67BE-37C8-4326-91B1-BDDFB029A171}" presName="linNode" presStyleCnt="0"/>
      <dgm:spPr/>
    </dgm:pt>
    <dgm:pt modelId="{B4D7F992-D1F0-4ED0-8BB9-038D6A037B86}" type="pres">
      <dgm:prSet presAssocID="{0AAC67BE-37C8-4326-91B1-BDDFB029A17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D71C5BF5-2711-47A1-AE76-25515811D6B9}" type="pres">
      <dgm:prSet presAssocID="{0AAC67BE-37C8-4326-91B1-BDDFB029A171}" presName="descendantText" presStyleLbl="alignAccFollowNode1" presStyleIdx="2" presStyleCnt="4">
        <dgm:presLayoutVars>
          <dgm:bulletEnabled val="1"/>
        </dgm:presLayoutVars>
      </dgm:prSet>
      <dgm:spPr/>
    </dgm:pt>
    <dgm:pt modelId="{10620656-E895-4C54-A521-B654AA7429C2}" type="pres">
      <dgm:prSet presAssocID="{41D56D38-9D25-4665-8DC7-5FBFB4392AED}" presName="sp" presStyleCnt="0"/>
      <dgm:spPr/>
    </dgm:pt>
    <dgm:pt modelId="{8528A6B5-5997-4D4B-99FA-6BDB5386E6D9}" type="pres">
      <dgm:prSet presAssocID="{12B52646-C029-41B4-80A4-1562DC5AFAAF}" presName="linNode" presStyleCnt="0"/>
      <dgm:spPr/>
    </dgm:pt>
    <dgm:pt modelId="{9EA36523-13A1-4C4A-A29D-6F2AB1A95802}" type="pres">
      <dgm:prSet presAssocID="{12B52646-C029-41B4-80A4-1562DC5AFAAF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6A053507-7256-4707-BCFC-10ED1382733A}" type="pres">
      <dgm:prSet presAssocID="{12B52646-C029-41B4-80A4-1562DC5AFAAF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9C89C04-9C26-4201-BA19-A75D871365B9}" type="presOf" srcId="{7843B09F-9895-472A-ABFB-9896B085EA91}" destId="{2E586043-2081-40B4-982B-C8ADE706D3C2}" srcOrd="0" destOrd="1" presId="urn:microsoft.com/office/officeart/2005/8/layout/vList5"/>
    <dgm:cxn modelId="{517E5607-B007-4F52-99B2-9F894A8F7284}" srcId="{12B52646-C029-41B4-80A4-1562DC5AFAAF}" destId="{531B44DE-BDDE-4B7A-AFDC-783960FCAFEF}" srcOrd="0" destOrd="0" parTransId="{3B3ADF18-0E3F-4F42-8599-AD7C8BC0384B}" sibTransId="{13646065-18F6-49C0-ADF8-7DF3560A5942}"/>
    <dgm:cxn modelId="{68121710-E368-41AD-8F50-8315D3DBE161}" srcId="{5A98CFC8-86EE-4F81-B673-C183E42FB4C7}" destId="{0AAC67BE-37C8-4326-91B1-BDDFB029A171}" srcOrd="2" destOrd="0" parTransId="{A8590959-C280-40D7-9B39-18E22B9B9758}" sibTransId="{41D56D38-9D25-4665-8DC7-5FBFB4392AED}"/>
    <dgm:cxn modelId="{BBC5EC16-6082-44B5-A928-386593E9C8CD}" type="presOf" srcId="{BCB15ACF-389A-4508-90C1-55CD3EC41BB1}" destId="{D71C5BF5-2711-47A1-AE76-25515811D6B9}" srcOrd="0" destOrd="0" presId="urn:microsoft.com/office/officeart/2005/8/layout/vList5"/>
    <dgm:cxn modelId="{B01B783F-36FA-483F-A256-4D0130DE71F6}" type="presOf" srcId="{DA2003B5-F88B-433E-A0DA-BC88F584642F}" destId="{1BBE1BD1-EAF9-4C0B-B22B-83179BFA7DCE}" srcOrd="0" destOrd="0" presId="urn:microsoft.com/office/officeart/2005/8/layout/vList5"/>
    <dgm:cxn modelId="{B611D15C-BED8-44EE-9E10-341A243160D2}" srcId="{3D628F56-3216-48DB-8C17-F0B8A7B1DD8E}" destId="{77FC341A-7555-4705-B4F1-EB0ADE276C19}" srcOrd="0" destOrd="0" parTransId="{BDA6BDE1-E236-4C1E-995F-F1C505958DE8}" sibTransId="{7376EF2C-ACA0-461B-BD19-5E80C5E63E99}"/>
    <dgm:cxn modelId="{91CCF767-7F76-4B50-8988-EF9767250562}" type="presOf" srcId="{0AAC67BE-37C8-4326-91B1-BDDFB029A171}" destId="{B4D7F992-D1F0-4ED0-8BB9-038D6A037B86}" srcOrd="0" destOrd="0" presId="urn:microsoft.com/office/officeart/2005/8/layout/vList5"/>
    <dgm:cxn modelId="{02ECA794-2EE1-4317-B979-35E078F41D24}" type="presOf" srcId="{5A98CFC8-86EE-4F81-B673-C183E42FB4C7}" destId="{0A7368E9-43D1-4CC8-83D3-510E334BDB92}" srcOrd="0" destOrd="0" presId="urn:microsoft.com/office/officeart/2005/8/layout/vList5"/>
    <dgm:cxn modelId="{57547E98-9D5B-49F2-BC78-92B39EB0F048}" type="presOf" srcId="{77FC341A-7555-4705-B4F1-EB0ADE276C19}" destId="{2E586043-2081-40B4-982B-C8ADE706D3C2}" srcOrd="0" destOrd="0" presId="urn:microsoft.com/office/officeart/2005/8/layout/vList5"/>
    <dgm:cxn modelId="{3BE527A2-E000-4294-AB1E-4D72593742A1}" srcId="{5A98CFC8-86EE-4F81-B673-C183E42FB4C7}" destId="{3D628F56-3216-48DB-8C17-F0B8A7B1DD8E}" srcOrd="0" destOrd="0" parTransId="{52D17C84-FE90-47C9-B64C-F1CDC050AD4D}" sibTransId="{E5AB3A74-CB03-451E-BD33-CCA3C9CC3711}"/>
    <dgm:cxn modelId="{A6A299A9-5858-456E-A40E-46A324984B83}" type="presOf" srcId="{12B52646-C029-41B4-80A4-1562DC5AFAAF}" destId="{9EA36523-13A1-4C4A-A29D-6F2AB1A95802}" srcOrd="0" destOrd="0" presId="urn:microsoft.com/office/officeart/2005/8/layout/vList5"/>
    <dgm:cxn modelId="{78130EBC-9410-4157-A983-170A20D1BE33}" srcId="{DA2003B5-F88B-433E-A0DA-BC88F584642F}" destId="{677768C1-A642-4810-A890-75CBA2BA1671}" srcOrd="0" destOrd="0" parTransId="{1C14B08E-C4D8-4A44-8C62-9243DAFBE9C8}" sibTransId="{CE655A7F-3A23-4FBA-94D5-CF33C3807832}"/>
    <dgm:cxn modelId="{C722D5C7-5C2A-448C-8AC1-D8D63ADE6671}" type="presOf" srcId="{531B44DE-BDDE-4B7A-AFDC-783960FCAFEF}" destId="{6A053507-7256-4707-BCFC-10ED1382733A}" srcOrd="0" destOrd="0" presId="urn:microsoft.com/office/officeart/2005/8/layout/vList5"/>
    <dgm:cxn modelId="{1349B0C9-141F-4278-84B8-717312337C9B}" srcId="{5A98CFC8-86EE-4F81-B673-C183E42FB4C7}" destId="{12B52646-C029-41B4-80A4-1562DC5AFAAF}" srcOrd="3" destOrd="0" parTransId="{E891A7B7-A6A3-4795-B3F9-365295542868}" sibTransId="{7B2FE1BA-08A0-4661-B059-7C25D8502E71}"/>
    <dgm:cxn modelId="{5603C8D1-18DF-449F-9F1C-79EC09084C2E}" srcId="{5A98CFC8-86EE-4F81-B673-C183E42FB4C7}" destId="{DA2003B5-F88B-433E-A0DA-BC88F584642F}" srcOrd="1" destOrd="0" parTransId="{14765D5B-1E87-44AB-AED3-229F09900929}" sibTransId="{CE2C73BE-4AB6-42F9-BFDB-4E9E5E461FD3}"/>
    <dgm:cxn modelId="{CDD11EDC-A18E-46DA-925D-A124A1E6E47C}" type="presOf" srcId="{3D628F56-3216-48DB-8C17-F0B8A7B1DD8E}" destId="{00006E4A-B2D4-454C-B9DA-BEA7F505E64F}" srcOrd="0" destOrd="0" presId="urn:microsoft.com/office/officeart/2005/8/layout/vList5"/>
    <dgm:cxn modelId="{197BE0DD-BBBF-4993-82A2-2990419939EC}" srcId="{3D628F56-3216-48DB-8C17-F0B8A7B1DD8E}" destId="{7843B09F-9895-472A-ABFB-9896B085EA91}" srcOrd="1" destOrd="0" parTransId="{EC52B4A7-6730-4D43-BFB8-87083D122F81}" sibTransId="{0BAEB429-D102-473C-A6D3-F454C5339733}"/>
    <dgm:cxn modelId="{100357EF-2C2D-4542-966D-85165FAD0641}" srcId="{0AAC67BE-37C8-4326-91B1-BDDFB029A171}" destId="{BCB15ACF-389A-4508-90C1-55CD3EC41BB1}" srcOrd="0" destOrd="0" parTransId="{20375F46-9B8E-4289-A71C-7F17A897B8EE}" sibTransId="{67BDA7E3-E0D6-4FA6-86E4-94F42439DDAA}"/>
    <dgm:cxn modelId="{CABB3BFD-0DC5-4686-AE40-B09E2EC0E468}" type="presOf" srcId="{677768C1-A642-4810-A890-75CBA2BA1671}" destId="{63502732-2E59-4212-812F-D9EBBB343A5E}" srcOrd="0" destOrd="0" presId="urn:microsoft.com/office/officeart/2005/8/layout/vList5"/>
    <dgm:cxn modelId="{360CBFD6-4A71-4858-A2AC-4F55397471B0}" type="presParOf" srcId="{0A7368E9-43D1-4CC8-83D3-510E334BDB92}" destId="{0CAE99A7-20A3-4C51-8B8E-EAA22F09D2D4}" srcOrd="0" destOrd="0" presId="urn:microsoft.com/office/officeart/2005/8/layout/vList5"/>
    <dgm:cxn modelId="{F6ECCD2C-82B9-4EE5-B1FD-79D13C3A38C1}" type="presParOf" srcId="{0CAE99A7-20A3-4C51-8B8E-EAA22F09D2D4}" destId="{00006E4A-B2D4-454C-B9DA-BEA7F505E64F}" srcOrd="0" destOrd="0" presId="urn:microsoft.com/office/officeart/2005/8/layout/vList5"/>
    <dgm:cxn modelId="{EA08C1CF-54D8-4B9A-8F21-42D3CB872C75}" type="presParOf" srcId="{0CAE99A7-20A3-4C51-8B8E-EAA22F09D2D4}" destId="{2E586043-2081-40B4-982B-C8ADE706D3C2}" srcOrd="1" destOrd="0" presId="urn:microsoft.com/office/officeart/2005/8/layout/vList5"/>
    <dgm:cxn modelId="{B9CA2D5B-0B6C-469C-9053-4ACB3A55EA89}" type="presParOf" srcId="{0A7368E9-43D1-4CC8-83D3-510E334BDB92}" destId="{A448FECD-1992-4681-99B4-AB502D12990A}" srcOrd="1" destOrd="0" presId="urn:microsoft.com/office/officeart/2005/8/layout/vList5"/>
    <dgm:cxn modelId="{5DE455A2-3D38-4DE4-B7B2-1EDAF99109EF}" type="presParOf" srcId="{0A7368E9-43D1-4CC8-83D3-510E334BDB92}" destId="{409592A5-95CC-405D-B75E-0E68A0216311}" srcOrd="2" destOrd="0" presId="urn:microsoft.com/office/officeart/2005/8/layout/vList5"/>
    <dgm:cxn modelId="{DBC27AB4-F259-4C22-A817-AFEFB229DCFA}" type="presParOf" srcId="{409592A5-95CC-405D-B75E-0E68A0216311}" destId="{1BBE1BD1-EAF9-4C0B-B22B-83179BFA7DCE}" srcOrd="0" destOrd="0" presId="urn:microsoft.com/office/officeart/2005/8/layout/vList5"/>
    <dgm:cxn modelId="{5AD02463-6AB6-44DE-A5ED-257CC5BDA1CE}" type="presParOf" srcId="{409592A5-95CC-405D-B75E-0E68A0216311}" destId="{63502732-2E59-4212-812F-D9EBBB343A5E}" srcOrd="1" destOrd="0" presId="urn:microsoft.com/office/officeart/2005/8/layout/vList5"/>
    <dgm:cxn modelId="{AF95E07A-B3DB-453D-A6F4-E36443ECE618}" type="presParOf" srcId="{0A7368E9-43D1-4CC8-83D3-510E334BDB92}" destId="{1D4427A2-1011-40E9-908D-43A82C1C8242}" srcOrd="3" destOrd="0" presId="urn:microsoft.com/office/officeart/2005/8/layout/vList5"/>
    <dgm:cxn modelId="{B4AFC0A4-EACD-446B-85C1-547753EF2B88}" type="presParOf" srcId="{0A7368E9-43D1-4CC8-83D3-510E334BDB92}" destId="{FC276F66-2A68-4905-9ABD-F0DF6DEFFA95}" srcOrd="4" destOrd="0" presId="urn:microsoft.com/office/officeart/2005/8/layout/vList5"/>
    <dgm:cxn modelId="{C4DE0479-90E8-438A-8C5E-37B241AB9D0F}" type="presParOf" srcId="{FC276F66-2A68-4905-9ABD-F0DF6DEFFA95}" destId="{B4D7F992-D1F0-4ED0-8BB9-038D6A037B86}" srcOrd="0" destOrd="0" presId="urn:microsoft.com/office/officeart/2005/8/layout/vList5"/>
    <dgm:cxn modelId="{6B47F88C-54B3-4E1E-BCA4-178E67A8E217}" type="presParOf" srcId="{FC276F66-2A68-4905-9ABD-F0DF6DEFFA95}" destId="{D71C5BF5-2711-47A1-AE76-25515811D6B9}" srcOrd="1" destOrd="0" presId="urn:microsoft.com/office/officeart/2005/8/layout/vList5"/>
    <dgm:cxn modelId="{CCAC0FF5-DE66-4FEB-B8EA-FE3FD412948F}" type="presParOf" srcId="{0A7368E9-43D1-4CC8-83D3-510E334BDB92}" destId="{10620656-E895-4C54-A521-B654AA7429C2}" srcOrd="5" destOrd="0" presId="urn:microsoft.com/office/officeart/2005/8/layout/vList5"/>
    <dgm:cxn modelId="{561750D6-1B39-4048-B542-A8EF3B860968}" type="presParOf" srcId="{0A7368E9-43D1-4CC8-83D3-510E334BDB92}" destId="{8528A6B5-5997-4D4B-99FA-6BDB5386E6D9}" srcOrd="6" destOrd="0" presId="urn:microsoft.com/office/officeart/2005/8/layout/vList5"/>
    <dgm:cxn modelId="{A1DDA829-F330-4ADA-A838-A32D8A342281}" type="presParOf" srcId="{8528A6B5-5997-4D4B-99FA-6BDB5386E6D9}" destId="{9EA36523-13A1-4C4A-A29D-6F2AB1A95802}" srcOrd="0" destOrd="0" presId="urn:microsoft.com/office/officeart/2005/8/layout/vList5"/>
    <dgm:cxn modelId="{6F011C77-5FD7-41F9-8C59-49E54D7C3045}" type="presParOf" srcId="{8528A6B5-5997-4D4B-99FA-6BDB5386E6D9}" destId="{6A053507-7256-4707-BCFC-10ED138273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791AC0-4DC8-464D-A495-1745E5F5B298}" type="doc">
      <dgm:prSet loTypeId="urn:microsoft.com/office/officeart/2005/8/layout/process5#3" loCatId="process" qsTypeId="urn:microsoft.com/office/officeart/2005/8/quickstyle/simple2#1" qsCatId="simple" csTypeId="urn:microsoft.com/office/officeart/2005/8/colors/colorful5#2" csCatId="colorful" phldr="1"/>
      <dgm:spPr/>
      <dgm:t>
        <a:bodyPr/>
        <a:lstStyle/>
        <a:p>
          <a:endParaRPr lang="en-US"/>
        </a:p>
      </dgm:t>
    </dgm:pt>
    <dgm:pt modelId="{1BC578C6-D183-4250-90D2-D4A9EF77ADAA}">
      <dgm:prSet phldrT="[Text]"/>
      <dgm:spPr/>
      <dgm:t>
        <a:bodyPr/>
        <a:lstStyle/>
        <a:p>
          <a:r>
            <a:rPr lang="en-US" dirty="0" err="1"/>
            <a:t>Pembentukan</a:t>
          </a:r>
          <a:r>
            <a:rPr lang="en-US" dirty="0"/>
            <a:t> Tim </a:t>
          </a:r>
          <a:r>
            <a:rPr lang="en-US" dirty="0" err="1"/>
            <a:t>Penyusun</a:t>
          </a:r>
          <a:r>
            <a:rPr lang="en-US" dirty="0"/>
            <a:t> dan Tim </a:t>
          </a:r>
          <a:r>
            <a:rPr lang="en-US" dirty="0" err="1"/>
            <a:t>Pereviu</a:t>
          </a:r>
          <a:endParaRPr lang="en-US" dirty="0"/>
        </a:p>
      </dgm:t>
    </dgm:pt>
    <dgm:pt modelId="{1FCC2A83-EFD4-4F14-9F4B-05A2A5929E81}" type="parTrans" cxnId="{25D99FA5-A121-4780-AD81-BBF79BEB70EE}">
      <dgm:prSet/>
      <dgm:spPr/>
      <dgm:t>
        <a:bodyPr/>
        <a:lstStyle/>
        <a:p>
          <a:endParaRPr lang="en-US"/>
        </a:p>
      </dgm:t>
    </dgm:pt>
    <dgm:pt modelId="{E0F1F1BF-7C94-4350-B4B2-D3531143583C}" type="sibTrans" cxnId="{25D99FA5-A121-4780-AD81-BBF79BEB70EE}">
      <dgm:prSet/>
      <dgm:spPr/>
      <dgm:t>
        <a:bodyPr/>
        <a:lstStyle/>
        <a:p>
          <a:endParaRPr lang="en-US"/>
        </a:p>
      </dgm:t>
    </dgm:pt>
    <dgm:pt modelId="{33371530-9F40-4BFC-A639-3562E3E13DE4}">
      <dgm:prSet phldrT="[Text]"/>
      <dgm:spPr/>
      <dgm:t>
        <a:bodyPr/>
        <a:lstStyle/>
        <a:p>
          <a:r>
            <a:rPr lang="en-US" dirty="0" err="1"/>
            <a:t>Pengumpulan</a:t>
          </a:r>
          <a:r>
            <a:rPr lang="en-US" dirty="0"/>
            <a:t> Data dan </a:t>
          </a:r>
          <a:r>
            <a:rPr lang="en-US" dirty="0" err="1"/>
            <a:t>Dokumen</a:t>
          </a:r>
          <a:r>
            <a:rPr lang="en-US" dirty="0"/>
            <a:t> </a:t>
          </a:r>
          <a:r>
            <a:rPr lang="en-US" dirty="0" err="1"/>
            <a:t>Pendukung</a:t>
          </a:r>
          <a:r>
            <a:rPr lang="en-US" dirty="0"/>
            <a:t> LPPD</a:t>
          </a:r>
        </a:p>
      </dgm:t>
    </dgm:pt>
    <dgm:pt modelId="{683EDD7D-AE89-49B1-8AD2-025BC7A276BF}" type="parTrans" cxnId="{0F0FF28B-6709-426D-BA24-CAE5C3724195}">
      <dgm:prSet/>
      <dgm:spPr/>
      <dgm:t>
        <a:bodyPr/>
        <a:lstStyle/>
        <a:p>
          <a:endParaRPr lang="en-US"/>
        </a:p>
      </dgm:t>
    </dgm:pt>
    <dgm:pt modelId="{8CA417FA-57DA-4BBD-835B-9F4C5AFC2164}" type="sibTrans" cxnId="{0F0FF28B-6709-426D-BA24-CAE5C3724195}">
      <dgm:prSet/>
      <dgm:spPr/>
      <dgm:t>
        <a:bodyPr/>
        <a:lstStyle/>
        <a:p>
          <a:endParaRPr lang="en-US"/>
        </a:p>
      </dgm:t>
    </dgm:pt>
    <dgm:pt modelId="{55E730C0-7BBE-45FD-B370-1B9892E2CFF2}">
      <dgm:prSet phldrT="[Text]"/>
      <dgm:spPr/>
      <dgm:t>
        <a:bodyPr/>
        <a:lstStyle/>
        <a:p>
          <a:r>
            <a:rPr lang="en-US" dirty="0" err="1"/>
            <a:t>Penyusunan</a:t>
          </a:r>
          <a:r>
            <a:rPr lang="en-US" dirty="0"/>
            <a:t> </a:t>
          </a:r>
          <a:r>
            <a:rPr lang="en-US" dirty="0" err="1"/>
            <a:t>Dokumen</a:t>
          </a:r>
          <a:r>
            <a:rPr lang="en-US" dirty="0"/>
            <a:t> Data Dasar </a:t>
          </a:r>
          <a:r>
            <a:rPr lang="en-US" dirty="0" err="1"/>
            <a:t>Capaian</a:t>
          </a:r>
          <a:r>
            <a:rPr lang="en-US" dirty="0"/>
            <a:t> </a:t>
          </a:r>
          <a:r>
            <a:rPr lang="en-US" dirty="0" err="1"/>
            <a:t>Kinerja</a:t>
          </a:r>
          <a:r>
            <a:rPr lang="en-US" dirty="0"/>
            <a:t> </a:t>
          </a:r>
          <a:r>
            <a:rPr lang="en-US" dirty="0" err="1"/>
            <a:t>Penyelenggaraan</a:t>
          </a:r>
          <a:r>
            <a:rPr lang="en-US" dirty="0"/>
            <a:t> </a:t>
          </a:r>
          <a:r>
            <a:rPr lang="en-US" dirty="0" err="1"/>
            <a:t>Pemerintahan</a:t>
          </a:r>
          <a:r>
            <a:rPr lang="en-US" dirty="0"/>
            <a:t> Daerah </a:t>
          </a:r>
        </a:p>
      </dgm:t>
    </dgm:pt>
    <dgm:pt modelId="{6E183E8B-D6F5-4BAB-ABFF-5049512BA172}" type="parTrans" cxnId="{93EFE292-B2D9-4FEA-B29D-359F2426B14F}">
      <dgm:prSet/>
      <dgm:spPr/>
      <dgm:t>
        <a:bodyPr/>
        <a:lstStyle/>
        <a:p>
          <a:endParaRPr lang="en-US"/>
        </a:p>
      </dgm:t>
    </dgm:pt>
    <dgm:pt modelId="{B88E5D2D-0409-4A5E-AE1E-C90DBDE4F147}" type="sibTrans" cxnId="{93EFE292-B2D9-4FEA-B29D-359F2426B14F}">
      <dgm:prSet/>
      <dgm:spPr/>
      <dgm:t>
        <a:bodyPr/>
        <a:lstStyle/>
        <a:p>
          <a:endParaRPr lang="en-US"/>
        </a:p>
      </dgm:t>
    </dgm:pt>
    <dgm:pt modelId="{A056E633-8287-4314-87D0-E5754E10FF57}">
      <dgm:prSet phldrT="[Text]"/>
      <dgm:spPr/>
      <dgm:t>
        <a:bodyPr/>
        <a:lstStyle/>
        <a:p>
          <a:r>
            <a:rPr lang="en-US" dirty="0" err="1"/>
            <a:t>Verifikasi</a:t>
          </a:r>
          <a:r>
            <a:rPr lang="en-US" dirty="0"/>
            <a:t> dan </a:t>
          </a:r>
          <a:r>
            <a:rPr lang="en-US" dirty="0" err="1"/>
            <a:t>Penilaian</a:t>
          </a:r>
          <a:r>
            <a:rPr lang="en-US" dirty="0"/>
            <a:t> </a:t>
          </a:r>
          <a:r>
            <a:rPr lang="en-US" dirty="0" err="1"/>
            <a:t>Dokumen</a:t>
          </a:r>
          <a:r>
            <a:rPr lang="en-US" dirty="0"/>
            <a:t> Data Dasar </a:t>
          </a:r>
          <a:r>
            <a:rPr lang="en-US" dirty="0" err="1"/>
            <a:t>Capaian</a:t>
          </a:r>
          <a:r>
            <a:rPr lang="en-US" dirty="0"/>
            <a:t> </a:t>
          </a:r>
          <a:r>
            <a:rPr lang="en-US" dirty="0" err="1"/>
            <a:t>Kinerja</a:t>
          </a:r>
          <a:r>
            <a:rPr lang="en-US" dirty="0"/>
            <a:t> </a:t>
          </a:r>
          <a:r>
            <a:rPr lang="en-US" dirty="0" err="1"/>
            <a:t>Penyelenggaraan</a:t>
          </a:r>
          <a:r>
            <a:rPr lang="en-US" dirty="0"/>
            <a:t> </a:t>
          </a:r>
          <a:r>
            <a:rPr lang="en-US" dirty="0" err="1"/>
            <a:t>Pemerintahan</a:t>
          </a:r>
          <a:r>
            <a:rPr lang="en-US" dirty="0"/>
            <a:t> Daerah</a:t>
          </a:r>
        </a:p>
      </dgm:t>
    </dgm:pt>
    <dgm:pt modelId="{4922032B-14A6-4F87-947C-26A8E0DDD9D2}" type="parTrans" cxnId="{C8228254-24BF-46CD-9BF8-DE43E65333BC}">
      <dgm:prSet/>
      <dgm:spPr/>
      <dgm:t>
        <a:bodyPr/>
        <a:lstStyle/>
        <a:p>
          <a:endParaRPr lang="en-US"/>
        </a:p>
      </dgm:t>
    </dgm:pt>
    <dgm:pt modelId="{3F7A8709-DA96-49F7-96AE-E7B387A5EB6C}" type="sibTrans" cxnId="{C8228254-24BF-46CD-9BF8-DE43E65333BC}">
      <dgm:prSet/>
      <dgm:spPr/>
      <dgm:t>
        <a:bodyPr/>
        <a:lstStyle/>
        <a:p>
          <a:endParaRPr lang="en-US"/>
        </a:p>
      </dgm:t>
    </dgm:pt>
    <dgm:pt modelId="{BA488E75-A39E-4B66-8E86-F895E26EBCEC}">
      <dgm:prSet phldrT="[Text]"/>
      <dgm:spPr/>
      <dgm:t>
        <a:bodyPr/>
        <a:lstStyle/>
        <a:p>
          <a:r>
            <a:rPr lang="en-US" dirty="0" err="1"/>
            <a:t>Penyusunan</a:t>
          </a:r>
          <a:r>
            <a:rPr lang="en-US" dirty="0"/>
            <a:t> </a:t>
          </a:r>
          <a:r>
            <a:rPr lang="en-US" dirty="0" err="1"/>
            <a:t>Rancangan</a:t>
          </a:r>
          <a:r>
            <a:rPr lang="en-US" dirty="0"/>
            <a:t> LPPD, LKPJ dan RLPPD</a:t>
          </a:r>
        </a:p>
      </dgm:t>
    </dgm:pt>
    <dgm:pt modelId="{E27478C4-8E44-411C-A9B7-8D797EED9DED}" type="parTrans" cxnId="{A50C6389-974D-4374-A8F0-B2116606A3D2}">
      <dgm:prSet/>
      <dgm:spPr/>
      <dgm:t>
        <a:bodyPr/>
        <a:lstStyle/>
        <a:p>
          <a:endParaRPr lang="en-US"/>
        </a:p>
      </dgm:t>
    </dgm:pt>
    <dgm:pt modelId="{2162B8B3-3F7E-4115-8358-BEBF92559A31}" type="sibTrans" cxnId="{A50C6389-974D-4374-A8F0-B2116606A3D2}">
      <dgm:prSet/>
      <dgm:spPr/>
      <dgm:t>
        <a:bodyPr/>
        <a:lstStyle/>
        <a:p>
          <a:endParaRPr lang="en-US"/>
        </a:p>
      </dgm:t>
    </dgm:pt>
    <dgm:pt modelId="{3B86CD5A-47C6-42D5-BC6A-9FDF3D49096A}">
      <dgm:prSet phldrT="[Text]"/>
      <dgm:spPr/>
      <dgm:t>
        <a:bodyPr/>
        <a:lstStyle/>
        <a:p>
          <a:r>
            <a:rPr lang="en-US" dirty="0" err="1"/>
            <a:t>Penetapan</a:t>
          </a:r>
          <a:r>
            <a:rPr lang="en-US" dirty="0"/>
            <a:t> </a:t>
          </a:r>
          <a:r>
            <a:rPr lang="en-US" dirty="0" err="1"/>
            <a:t>Dokumen</a:t>
          </a:r>
          <a:r>
            <a:rPr lang="en-US" dirty="0"/>
            <a:t> LPPD, LKPJ dan RLPPD</a:t>
          </a:r>
        </a:p>
      </dgm:t>
    </dgm:pt>
    <dgm:pt modelId="{E8A1FBD3-D629-4119-AFF2-AEE9DE099C96}" type="parTrans" cxnId="{E3C06015-2792-42E9-9A38-7B76D7AE5E1A}">
      <dgm:prSet/>
      <dgm:spPr/>
      <dgm:t>
        <a:bodyPr/>
        <a:lstStyle/>
        <a:p>
          <a:endParaRPr lang="en-US"/>
        </a:p>
      </dgm:t>
    </dgm:pt>
    <dgm:pt modelId="{12CEEA48-72DF-4E70-91FA-83AA1342FCE1}" type="sibTrans" cxnId="{E3C06015-2792-42E9-9A38-7B76D7AE5E1A}">
      <dgm:prSet/>
      <dgm:spPr/>
      <dgm:t>
        <a:bodyPr/>
        <a:lstStyle/>
        <a:p>
          <a:endParaRPr lang="en-US"/>
        </a:p>
      </dgm:t>
    </dgm:pt>
    <dgm:pt modelId="{6CB86D4A-9E05-41BF-B1C2-9497103CE2D9}" type="pres">
      <dgm:prSet presAssocID="{CF791AC0-4DC8-464D-A495-1745E5F5B298}" presName="diagram" presStyleCnt="0">
        <dgm:presLayoutVars>
          <dgm:dir/>
          <dgm:resizeHandles val="exact"/>
        </dgm:presLayoutVars>
      </dgm:prSet>
      <dgm:spPr/>
    </dgm:pt>
    <dgm:pt modelId="{C5492162-EFD3-4E8E-95A6-0886CC431D85}" type="pres">
      <dgm:prSet presAssocID="{1BC578C6-D183-4250-90D2-D4A9EF77ADAA}" presName="node" presStyleLbl="node1" presStyleIdx="0" presStyleCnt="6" custLinFactNeighborX="-335" custLinFactNeighborY="-28905">
        <dgm:presLayoutVars>
          <dgm:bulletEnabled val="1"/>
        </dgm:presLayoutVars>
      </dgm:prSet>
      <dgm:spPr/>
    </dgm:pt>
    <dgm:pt modelId="{AC0F63AE-3228-4B3E-899F-D6CFFCC455DD}" type="pres">
      <dgm:prSet presAssocID="{E0F1F1BF-7C94-4350-B4B2-D3531143583C}" presName="sibTrans" presStyleLbl="sibTrans2D1" presStyleIdx="0" presStyleCnt="5"/>
      <dgm:spPr/>
    </dgm:pt>
    <dgm:pt modelId="{C7FAAF4C-0256-40A9-9714-A8349287EBF3}" type="pres">
      <dgm:prSet presAssocID="{E0F1F1BF-7C94-4350-B4B2-D3531143583C}" presName="connectorText" presStyleLbl="sibTrans2D1" presStyleIdx="0" presStyleCnt="5"/>
      <dgm:spPr/>
    </dgm:pt>
    <dgm:pt modelId="{20088E1E-0D6C-4653-A756-2F4F85352A5E}" type="pres">
      <dgm:prSet presAssocID="{33371530-9F40-4BFC-A639-3562E3E13DE4}" presName="node" presStyleLbl="node1" presStyleIdx="1" presStyleCnt="6" custLinFactNeighborX="-592" custLinFactNeighborY="-28905">
        <dgm:presLayoutVars>
          <dgm:bulletEnabled val="1"/>
        </dgm:presLayoutVars>
      </dgm:prSet>
      <dgm:spPr/>
    </dgm:pt>
    <dgm:pt modelId="{E492B2B1-A23B-4218-A012-A31C552FB79F}" type="pres">
      <dgm:prSet presAssocID="{8CA417FA-57DA-4BBD-835B-9F4C5AFC2164}" presName="sibTrans" presStyleLbl="sibTrans2D1" presStyleIdx="1" presStyleCnt="5"/>
      <dgm:spPr/>
    </dgm:pt>
    <dgm:pt modelId="{EF80C44F-966C-440C-A3DC-4A9BCA211C97}" type="pres">
      <dgm:prSet presAssocID="{8CA417FA-57DA-4BBD-835B-9F4C5AFC2164}" presName="connectorText" presStyleLbl="sibTrans2D1" presStyleIdx="1" presStyleCnt="5"/>
      <dgm:spPr/>
    </dgm:pt>
    <dgm:pt modelId="{ABF81EA5-1011-4FE2-80E5-798F98C33BB7}" type="pres">
      <dgm:prSet presAssocID="{55E730C0-7BBE-45FD-B370-1B9892E2CFF2}" presName="node" presStyleLbl="node1" presStyleIdx="2" presStyleCnt="6" custLinFactNeighborX="-849" custLinFactNeighborY="-28905">
        <dgm:presLayoutVars>
          <dgm:bulletEnabled val="1"/>
        </dgm:presLayoutVars>
      </dgm:prSet>
      <dgm:spPr/>
    </dgm:pt>
    <dgm:pt modelId="{12ED59A1-649A-4A36-A1DD-DFCD1324DBDB}" type="pres">
      <dgm:prSet presAssocID="{B88E5D2D-0409-4A5E-AE1E-C90DBDE4F147}" presName="sibTrans" presStyleLbl="sibTrans2D1" presStyleIdx="2" presStyleCnt="5"/>
      <dgm:spPr/>
    </dgm:pt>
    <dgm:pt modelId="{3B32171B-970D-4214-ADDD-9CFA690B72DB}" type="pres">
      <dgm:prSet presAssocID="{B88E5D2D-0409-4A5E-AE1E-C90DBDE4F147}" presName="connectorText" presStyleLbl="sibTrans2D1" presStyleIdx="2" presStyleCnt="5"/>
      <dgm:spPr/>
    </dgm:pt>
    <dgm:pt modelId="{0883B26A-9C86-4A00-A341-E21837AF64F8}" type="pres">
      <dgm:prSet presAssocID="{A056E633-8287-4314-87D0-E5754E10FF57}" presName="node" presStyleLbl="node1" presStyleIdx="3" presStyleCnt="6" custLinFactNeighborX="-849" custLinFactNeighborY="27221">
        <dgm:presLayoutVars>
          <dgm:bulletEnabled val="1"/>
        </dgm:presLayoutVars>
      </dgm:prSet>
      <dgm:spPr/>
    </dgm:pt>
    <dgm:pt modelId="{75305AC3-2B80-4321-A46B-B330D9E1C5ED}" type="pres">
      <dgm:prSet presAssocID="{3F7A8709-DA96-49F7-96AE-E7B387A5EB6C}" presName="sibTrans" presStyleLbl="sibTrans2D1" presStyleIdx="3" presStyleCnt="5"/>
      <dgm:spPr/>
    </dgm:pt>
    <dgm:pt modelId="{507C8310-3DB0-4385-B26D-96354A4F5E4B}" type="pres">
      <dgm:prSet presAssocID="{3F7A8709-DA96-49F7-96AE-E7B387A5EB6C}" presName="connectorText" presStyleLbl="sibTrans2D1" presStyleIdx="3" presStyleCnt="5"/>
      <dgm:spPr/>
    </dgm:pt>
    <dgm:pt modelId="{B2E2D998-D2C4-4058-89C0-1319F7D8A9B3}" type="pres">
      <dgm:prSet presAssocID="{BA488E75-A39E-4B66-8E86-F895E26EBCEC}" presName="node" presStyleLbl="node1" presStyleIdx="4" presStyleCnt="6" custLinFactNeighborX="-592" custLinFactNeighborY="27221">
        <dgm:presLayoutVars>
          <dgm:bulletEnabled val="1"/>
        </dgm:presLayoutVars>
      </dgm:prSet>
      <dgm:spPr/>
    </dgm:pt>
    <dgm:pt modelId="{6DF1200F-1CC2-4C3E-8B9B-F2EC5410799F}" type="pres">
      <dgm:prSet presAssocID="{2162B8B3-3F7E-4115-8358-BEBF92559A31}" presName="sibTrans" presStyleLbl="sibTrans2D1" presStyleIdx="4" presStyleCnt="5"/>
      <dgm:spPr/>
    </dgm:pt>
    <dgm:pt modelId="{7F4CBA39-C926-48A5-915B-3E29679A231F}" type="pres">
      <dgm:prSet presAssocID="{2162B8B3-3F7E-4115-8358-BEBF92559A31}" presName="connectorText" presStyleLbl="sibTrans2D1" presStyleIdx="4" presStyleCnt="5"/>
      <dgm:spPr/>
    </dgm:pt>
    <dgm:pt modelId="{637CB2D0-2A0C-4FFF-842E-5364A4A2B048}" type="pres">
      <dgm:prSet presAssocID="{3B86CD5A-47C6-42D5-BC6A-9FDF3D49096A}" presName="node" presStyleLbl="node1" presStyleIdx="5" presStyleCnt="6" custLinFactNeighborX="-559" custLinFactNeighborY="27221">
        <dgm:presLayoutVars>
          <dgm:bulletEnabled val="1"/>
        </dgm:presLayoutVars>
      </dgm:prSet>
      <dgm:spPr/>
    </dgm:pt>
  </dgm:ptLst>
  <dgm:cxnLst>
    <dgm:cxn modelId="{E3C06015-2792-42E9-9A38-7B76D7AE5E1A}" srcId="{CF791AC0-4DC8-464D-A495-1745E5F5B298}" destId="{3B86CD5A-47C6-42D5-BC6A-9FDF3D49096A}" srcOrd="5" destOrd="0" parTransId="{E8A1FBD3-D629-4119-AFF2-AEE9DE099C96}" sibTransId="{12CEEA48-72DF-4E70-91FA-83AA1342FCE1}"/>
    <dgm:cxn modelId="{CC99E426-AA36-4C7F-B175-2C093E424642}" type="presOf" srcId="{3F7A8709-DA96-49F7-96AE-E7B387A5EB6C}" destId="{75305AC3-2B80-4321-A46B-B330D9E1C5ED}" srcOrd="0" destOrd="0" presId="urn:microsoft.com/office/officeart/2005/8/layout/process5#3"/>
    <dgm:cxn modelId="{8203172B-4ECD-4B72-B167-EEF15687E001}" type="presOf" srcId="{B88E5D2D-0409-4A5E-AE1E-C90DBDE4F147}" destId="{12ED59A1-649A-4A36-A1DD-DFCD1324DBDB}" srcOrd="0" destOrd="0" presId="urn:microsoft.com/office/officeart/2005/8/layout/process5#3"/>
    <dgm:cxn modelId="{502B892C-BAEF-4D2A-9D47-77F6A53A3CA6}" type="presOf" srcId="{E0F1F1BF-7C94-4350-B4B2-D3531143583C}" destId="{AC0F63AE-3228-4B3E-899F-D6CFFCC455DD}" srcOrd="0" destOrd="0" presId="urn:microsoft.com/office/officeart/2005/8/layout/process5#3"/>
    <dgm:cxn modelId="{36D82131-B5B4-4FC9-9341-1E7EC533ED84}" type="presOf" srcId="{55E730C0-7BBE-45FD-B370-1B9892E2CFF2}" destId="{ABF81EA5-1011-4FE2-80E5-798F98C33BB7}" srcOrd="0" destOrd="0" presId="urn:microsoft.com/office/officeart/2005/8/layout/process5#3"/>
    <dgm:cxn modelId="{C596EB33-48D4-4419-9C4C-5BD792DFF0D4}" type="presOf" srcId="{B88E5D2D-0409-4A5E-AE1E-C90DBDE4F147}" destId="{3B32171B-970D-4214-ADDD-9CFA690B72DB}" srcOrd="1" destOrd="0" presId="urn:microsoft.com/office/officeart/2005/8/layout/process5#3"/>
    <dgm:cxn modelId="{CC368A3A-E086-4A48-A3BE-B75EDE110EC4}" type="presOf" srcId="{BA488E75-A39E-4B66-8E86-F895E26EBCEC}" destId="{B2E2D998-D2C4-4058-89C0-1319F7D8A9B3}" srcOrd="0" destOrd="0" presId="urn:microsoft.com/office/officeart/2005/8/layout/process5#3"/>
    <dgm:cxn modelId="{1626B741-8589-414C-8DAC-4CA2CFC3F777}" type="presOf" srcId="{2162B8B3-3F7E-4115-8358-BEBF92559A31}" destId="{6DF1200F-1CC2-4C3E-8B9B-F2EC5410799F}" srcOrd="0" destOrd="0" presId="urn:microsoft.com/office/officeart/2005/8/layout/process5#3"/>
    <dgm:cxn modelId="{1F927D46-163B-4316-B392-46B0B7A2062A}" type="presOf" srcId="{3F7A8709-DA96-49F7-96AE-E7B387A5EB6C}" destId="{507C8310-3DB0-4385-B26D-96354A4F5E4B}" srcOrd="1" destOrd="0" presId="urn:microsoft.com/office/officeart/2005/8/layout/process5#3"/>
    <dgm:cxn modelId="{C8228254-24BF-46CD-9BF8-DE43E65333BC}" srcId="{CF791AC0-4DC8-464D-A495-1745E5F5B298}" destId="{A056E633-8287-4314-87D0-E5754E10FF57}" srcOrd="3" destOrd="0" parTransId="{4922032B-14A6-4F87-947C-26A8E0DDD9D2}" sibTransId="{3F7A8709-DA96-49F7-96AE-E7B387A5EB6C}"/>
    <dgm:cxn modelId="{42EDB981-2FE8-4F20-BD0D-4A626547C34F}" type="presOf" srcId="{E0F1F1BF-7C94-4350-B4B2-D3531143583C}" destId="{C7FAAF4C-0256-40A9-9714-A8349287EBF3}" srcOrd="1" destOrd="0" presId="urn:microsoft.com/office/officeart/2005/8/layout/process5#3"/>
    <dgm:cxn modelId="{A50C6389-974D-4374-A8F0-B2116606A3D2}" srcId="{CF791AC0-4DC8-464D-A495-1745E5F5B298}" destId="{BA488E75-A39E-4B66-8E86-F895E26EBCEC}" srcOrd="4" destOrd="0" parTransId="{E27478C4-8E44-411C-A9B7-8D797EED9DED}" sibTransId="{2162B8B3-3F7E-4115-8358-BEBF92559A31}"/>
    <dgm:cxn modelId="{0F0FF28B-6709-426D-BA24-CAE5C3724195}" srcId="{CF791AC0-4DC8-464D-A495-1745E5F5B298}" destId="{33371530-9F40-4BFC-A639-3562E3E13DE4}" srcOrd="1" destOrd="0" parTransId="{683EDD7D-AE89-49B1-8AD2-025BC7A276BF}" sibTransId="{8CA417FA-57DA-4BBD-835B-9F4C5AFC2164}"/>
    <dgm:cxn modelId="{5081A68E-37D8-4B53-B8D9-9077E811F572}" type="presOf" srcId="{2162B8B3-3F7E-4115-8358-BEBF92559A31}" destId="{7F4CBA39-C926-48A5-915B-3E29679A231F}" srcOrd="1" destOrd="0" presId="urn:microsoft.com/office/officeart/2005/8/layout/process5#3"/>
    <dgm:cxn modelId="{93EFE292-B2D9-4FEA-B29D-359F2426B14F}" srcId="{CF791AC0-4DC8-464D-A495-1745E5F5B298}" destId="{55E730C0-7BBE-45FD-B370-1B9892E2CFF2}" srcOrd="2" destOrd="0" parTransId="{6E183E8B-D6F5-4BAB-ABFF-5049512BA172}" sibTransId="{B88E5D2D-0409-4A5E-AE1E-C90DBDE4F147}"/>
    <dgm:cxn modelId="{25777A94-F10F-4313-B4C0-592399BDF118}" type="presOf" srcId="{8CA417FA-57DA-4BBD-835B-9F4C5AFC2164}" destId="{E492B2B1-A23B-4218-A012-A31C552FB79F}" srcOrd="0" destOrd="0" presId="urn:microsoft.com/office/officeart/2005/8/layout/process5#3"/>
    <dgm:cxn modelId="{0B491DA2-0D90-49D6-A1CA-40A57849419C}" type="presOf" srcId="{33371530-9F40-4BFC-A639-3562E3E13DE4}" destId="{20088E1E-0D6C-4653-A756-2F4F85352A5E}" srcOrd="0" destOrd="0" presId="urn:microsoft.com/office/officeart/2005/8/layout/process5#3"/>
    <dgm:cxn modelId="{25D99FA5-A121-4780-AD81-BBF79BEB70EE}" srcId="{CF791AC0-4DC8-464D-A495-1745E5F5B298}" destId="{1BC578C6-D183-4250-90D2-D4A9EF77ADAA}" srcOrd="0" destOrd="0" parTransId="{1FCC2A83-EFD4-4F14-9F4B-05A2A5929E81}" sibTransId="{E0F1F1BF-7C94-4350-B4B2-D3531143583C}"/>
    <dgm:cxn modelId="{09465DB8-21EE-4CCE-BB14-E5213F1C3856}" type="presOf" srcId="{A056E633-8287-4314-87D0-E5754E10FF57}" destId="{0883B26A-9C86-4A00-A341-E21837AF64F8}" srcOrd="0" destOrd="0" presId="urn:microsoft.com/office/officeart/2005/8/layout/process5#3"/>
    <dgm:cxn modelId="{A1AF6FBC-6E4A-472A-BF1B-B3C8827BB74E}" type="presOf" srcId="{8CA417FA-57DA-4BBD-835B-9F4C5AFC2164}" destId="{EF80C44F-966C-440C-A3DC-4A9BCA211C97}" srcOrd="1" destOrd="0" presId="urn:microsoft.com/office/officeart/2005/8/layout/process5#3"/>
    <dgm:cxn modelId="{4CB57DBC-49D0-4347-B1A4-AC3EA8218D95}" type="presOf" srcId="{3B86CD5A-47C6-42D5-BC6A-9FDF3D49096A}" destId="{637CB2D0-2A0C-4FFF-842E-5364A4A2B048}" srcOrd="0" destOrd="0" presId="urn:microsoft.com/office/officeart/2005/8/layout/process5#3"/>
    <dgm:cxn modelId="{59DF61DE-E585-4737-A3E2-1F5FAC5F3497}" type="presOf" srcId="{1BC578C6-D183-4250-90D2-D4A9EF77ADAA}" destId="{C5492162-EFD3-4E8E-95A6-0886CC431D85}" srcOrd="0" destOrd="0" presId="urn:microsoft.com/office/officeart/2005/8/layout/process5#3"/>
    <dgm:cxn modelId="{E77E40F2-C351-4659-B9AA-83AC42A64A97}" type="presOf" srcId="{CF791AC0-4DC8-464D-A495-1745E5F5B298}" destId="{6CB86D4A-9E05-41BF-B1C2-9497103CE2D9}" srcOrd="0" destOrd="0" presId="urn:microsoft.com/office/officeart/2005/8/layout/process5#3"/>
    <dgm:cxn modelId="{AE9C4449-9FD9-4355-8320-8D19AF0115DB}" type="presParOf" srcId="{6CB86D4A-9E05-41BF-B1C2-9497103CE2D9}" destId="{C5492162-EFD3-4E8E-95A6-0886CC431D85}" srcOrd="0" destOrd="0" presId="urn:microsoft.com/office/officeart/2005/8/layout/process5#3"/>
    <dgm:cxn modelId="{0C60AD95-2CFB-4FA8-8128-67DF0CB6A139}" type="presParOf" srcId="{6CB86D4A-9E05-41BF-B1C2-9497103CE2D9}" destId="{AC0F63AE-3228-4B3E-899F-D6CFFCC455DD}" srcOrd="1" destOrd="0" presId="urn:microsoft.com/office/officeart/2005/8/layout/process5#3"/>
    <dgm:cxn modelId="{A0BDFEEC-4D68-4E79-A9EA-361FD1C827DF}" type="presParOf" srcId="{AC0F63AE-3228-4B3E-899F-D6CFFCC455DD}" destId="{C7FAAF4C-0256-40A9-9714-A8349287EBF3}" srcOrd="0" destOrd="0" presId="urn:microsoft.com/office/officeart/2005/8/layout/process5#3"/>
    <dgm:cxn modelId="{35A34D8C-021E-4E31-9219-176F4E421EFD}" type="presParOf" srcId="{6CB86D4A-9E05-41BF-B1C2-9497103CE2D9}" destId="{20088E1E-0D6C-4653-A756-2F4F85352A5E}" srcOrd="2" destOrd="0" presId="urn:microsoft.com/office/officeart/2005/8/layout/process5#3"/>
    <dgm:cxn modelId="{C301219E-210A-4EF8-8787-8DF13A807875}" type="presParOf" srcId="{6CB86D4A-9E05-41BF-B1C2-9497103CE2D9}" destId="{E492B2B1-A23B-4218-A012-A31C552FB79F}" srcOrd="3" destOrd="0" presId="urn:microsoft.com/office/officeart/2005/8/layout/process5#3"/>
    <dgm:cxn modelId="{48C23382-8E1B-4644-8728-0951DD6A8BD7}" type="presParOf" srcId="{E492B2B1-A23B-4218-A012-A31C552FB79F}" destId="{EF80C44F-966C-440C-A3DC-4A9BCA211C97}" srcOrd="0" destOrd="0" presId="urn:microsoft.com/office/officeart/2005/8/layout/process5#3"/>
    <dgm:cxn modelId="{40632D83-3B6F-4D05-ADCE-573929826AB6}" type="presParOf" srcId="{6CB86D4A-9E05-41BF-B1C2-9497103CE2D9}" destId="{ABF81EA5-1011-4FE2-80E5-798F98C33BB7}" srcOrd="4" destOrd="0" presId="urn:microsoft.com/office/officeart/2005/8/layout/process5#3"/>
    <dgm:cxn modelId="{CBD7B095-EDD3-4970-B8DC-05DDF2082279}" type="presParOf" srcId="{6CB86D4A-9E05-41BF-B1C2-9497103CE2D9}" destId="{12ED59A1-649A-4A36-A1DD-DFCD1324DBDB}" srcOrd="5" destOrd="0" presId="urn:microsoft.com/office/officeart/2005/8/layout/process5#3"/>
    <dgm:cxn modelId="{26FC8BD9-F638-42D6-A8E7-55C788DF0914}" type="presParOf" srcId="{12ED59A1-649A-4A36-A1DD-DFCD1324DBDB}" destId="{3B32171B-970D-4214-ADDD-9CFA690B72DB}" srcOrd="0" destOrd="0" presId="urn:microsoft.com/office/officeart/2005/8/layout/process5#3"/>
    <dgm:cxn modelId="{D484256A-C770-463B-ABB9-D48E3769A5E2}" type="presParOf" srcId="{6CB86D4A-9E05-41BF-B1C2-9497103CE2D9}" destId="{0883B26A-9C86-4A00-A341-E21837AF64F8}" srcOrd="6" destOrd="0" presId="urn:microsoft.com/office/officeart/2005/8/layout/process5#3"/>
    <dgm:cxn modelId="{03EE8842-C688-40B3-9BFA-F1BC2EF095C1}" type="presParOf" srcId="{6CB86D4A-9E05-41BF-B1C2-9497103CE2D9}" destId="{75305AC3-2B80-4321-A46B-B330D9E1C5ED}" srcOrd="7" destOrd="0" presId="urn:microsoft.com/office/officeart/2005/8/layout/process5#3"/>
    <dgm:cxn modelId="{6F5762A0-285F-4A7B-8634-E1F106352A9B}" type="presParOf" srcId="{75305AC3-2B80-4321-A46B-B330D9E1C5ED}" destId="{507C8310-3DB0-4385-B26D-96354A4F5E4B}" srcOrd="0" destOrd="0" presId="urn:microsoft.com/office/officeart/2005/8/layout/process5#3"/>
    <dgm:cxn modelId="{EFCC4FC3-999C-4510-B66C-14F341F0AFFF}" type="presParOf" srcId="{6CB86D4A-9E05-41BF-B1C2-9497103CE2D9}" destId="{B2E2D998-D2C4-4058-89C0-1319F7D8A9B3}" srcOrd="8" destOrd="0" presId="urn:microsoft.com/office/officeart/2005/8/layout/process5#3"/>
    <dgm:cxn modelId="{0651C4BD-F9EF-467A-85AE-7D92781F7E91}" type="presParOf" srcId="{6CB86D4A-9E05-41BF-B1C2-9497103CE2D9}" destId="{6DF1200F-1CC2-4C3E-8B9B-F2EC5410799F}" srcOrd="9" destOrd="0" presId="urn:microsoft.com/office/officeart/2005/8/layout/process5#3"/>
    <dgm:cxn modelId="{7B89FD2C-E33C-4631-B295-3509CBA163E7}" type="presParOf" srcId="{6DF1200F-1CC2-4C3E-8B9B-F2EC5410799F}" destId="{7F4CBA39-C926-48A5-915B-3E29679A231F}" srcOrd="0" destOrd="0" presId="urn:microsoft.com/office/officeart/2005/8/layout/process5#3"/>
    <dgm:cxn modelId="{4245902E-7F83-4DE2-824B-548298479FED}" type="presParOf" srcId="{6CB86D4A-9E05-41BF-B1C2-9497103CE2D9}" destId="{637CB2D0-2A0C-4FFF-842E-5364A4A2B048}" srcOrd="10" destOrd="0" presId="urn:microsoft.com/office/officeart/2005/8/layout/process5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D2C13A-F970-4679-B93F-B0831A612427}" type="doc">
      <dgm:prSet loTypeId="urn:diagrams.loki3.com/BracketList" loCatId="list" qsTypeId="urn:microsoft.com/office/officeart/2005/8/quickstyle/simple1#6" qsCatId="simple" csTypeId="urn:microsoft.com/office/officeart/2005/8/colors/accent0_2#1" csCatId="mainScheme" phldr="1"/>
      <dgm:spPr/>
      <dgm:t>
        <a:bodyPr/>
        <a:lstStyle/>
        <a:p>
          <a:endParaRPr lang="en-US"/>
        </a:p>
      </dgm:t>
    </dgm:pt>
    <dgm:pt modelId="{FBF3E27C-A2C6-45CD-9FEA-A976624C69DE}">
      <dgm:prSet phldrT="[Text]"/>
      <dgm:spPr/>
      <dgm:t>
        <a:bodyPr/>
        <a:lstStyle/>
        <a:p>
          <a:r>
            <a:rPr lang="en-US" dirty="0"/>
            <a:t>Data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sumber</a:t>
          </a:r>
          <a:r>
            <a:rPr lang="en-US" dirty="0"/>
            <a:t> data yang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dipertanggungjawabkan</a:t>
          </a:r>
          <a:r>
            <a:rPr lang="en-US" dirty="0"/>
            <a:t> </a:t>
          </a:r>
        </a:p>
      </dgm:t>
    </dgm:pt>
    <dgm:pt modelId="{CA055DC3-D15E-4B88-972F-E64BF38B295C}" type="sibTrans" cxnId="{050DBF4C-1E47-48F5-931C-EB0E909EC35E}">
      <dgm:prSet/>
      <dgm:spPr/>
      <dgm:t>
        <a:bodyPr/>
        <a:lstStyle/>
        <a:p>
          <a:endParaRPr lang="en-US"/>
        </a:p>
      </dgm:t>
    </dgm:pt>
    <dgm:pt modelId="{364A6C78-BFA4-434C-9658-68D72FCBE9E2}" type="parTrans" cxnId="{050DBF4C-1E47-48F5-931C-EB0E909EC35E}">
      <dgm:prSet/>
      <dgm:spPr/>
      <dgm:t>
        <a:bodyPr/>
        <a:lstStyle/>
        <a:p>
          <a:endParaRPr lang="en-US"/>
        </a:p>
      </dgm:t>
    </dgm:pt>
    <dgm:pt modelId="{B473A47F-E8BD-4AFE-80BB-CEB5780F89E9}">
      <dgm:prSet phldrT="[Text]"/>
      <dgm:spPr/>
      <dgm:t>
        <a:bodyPr/>
        <a:lstStyle/>
        <a:p>
          <a:r>
            <a:rPr lang="en-US" dirty="0"/>
            <a:t>Data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tersedia</a:t>
          </a:r>
          <a:r>
            <a:rPr lang="en-US" dirty="0"/>
            <a:t> pada Lembaga yang </a:t>
          </a:r>
          <a:r>
            <a:rPr lang="en-US" dirty="0" err="1"/>
            <a:t>dinyatakan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daya</a:t>
          </a:r>
          <a:r>
            <a:rPr lang="en-US" dirty="0"/>
            <a:t> </a:t>
          </a:r>
        </a:p>
      </dgm:t>
    </dgm:pt>
    <dgm:pt modelId="{638B0754-3928-481C-843A-40B5DAF094A0}" type="sibTrans" cxnId="{289AA4D2-E71A-406D-9A3B-E0829733E378}">
      <dgm:prSet/>
      <dgm:spPr/>
      <dgm:t>
        <a:bodyPr/>
        <a:lstStyle/>
        <a:p>
          <a:endParaRPr lang="en-US"/>
        </a:p>
      </dgm:t>
    </dgm:pt>
    <dgm:pt modelId="{0752022D-059E-4A61-9487-6EFB89FDBFEB}" type="parTrans" cxnId="{289AA4D2-E71A-406D-9A3B-E0829733E378}">
      <dgm:prSet/>
      <dgm:spPr/>
      <dgm:t>
        <a:bodyPr/>
        <a:lstStyle/>
        <a:p>
          <a:endParaRPr lang="en-US"/>
        </a:p>
      </dgm:t>
    </dgm:pt>
    <dgm:pt modelId="{52327E0B-AEB3-416B-A757-AF579BB18F5B}">
      <dgm:prSet phldrT="[Text]"/>
      <dgm:spPr/>
      <dgm:t>
        <a:bodyPr/>
        <a:lstStyle/>
        <a:p>
          <a:r>
            <a:rPr lang="en-US" dirty="0" err="1"/>
            <a:t>Metode</a:t>
          </a:r>
          <a:r>
            <a:rPr lang="en-US" dirty="0"/>
            <a:t>, </a:t>
          </a:r>
          <a:r>
            <a:rPr lang="en-US" dirty="0" err="1"/>
            <a:t>teknik</a:t>
          </a:r>
          <a:r>
            <a:rPr lang="en-US" dirty="0"/>
            <a:t>, </a:t>
          </a:r>
          <a:r>
            <a:rPr lang="en-US" dirty="0" err="1"/>
            <a:t>pengumpulan</a:t>
          </a:r>
          <a:r>
            <a:rPr lang="en-US" dirty="0"/>
            <a:t> dan </a:t>
          </a:r>
          <a:r>
            <a:rPr lang="en-US" dirty="0" err="1"/>
            <a:t>analisis</a:t>
          </a:r>
          <a:r>
            <a:rPr lang="en-US" dirty="0"/>
            <a:t> data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dijelaskan</a:t>
          </a:r>
          <a:endParaRPr lang="en-US" dirty="0"/>
        </a:p>
      </dgm:t>
    </dgm:pt>
    <dgm:pt modelId="{9300CCDC-6F70-469E-8AA8-F8FBD4130D7E}" type="sibTrans" cxnId="{61B65A88-E54F-4222-BCC5-7C918C3D9969}">
      <dgm:prSet/>
      <dgm:spPr/>
      <dgm:t>
        <a:bodyPr/>
        <a:lstStyle/>
        <a:p>
          <a:endParaRPr lang="en-US"/>
        </a:p>
      </dgm:t>
    </dgm:pt>
    <dgm:pt modelId="{DC92411B-0E19-4B4D-B074-63817EA68518}" type="parTrans" cxnId="{61B65A88-E54F-4222-BCC5-7C918C3D9969}">
      <dgm:prSet/>
      <dgm:spPr/>
      <dgm:t>
        <a:bodyPr/>
        <a:lstStyle/>
        <a:p>
          <a:endParaRPr lang="en-US"/>
        </a:p>
      </dgm:t>
    </dgm:pt>
    <dgm:pt modelId="{30AC245C-A691-483D-BB4C-C969731B18CD}">
      <dgm:prSet phldrT="[Text]"/>
      <dgm:spPr/>
      <dgm:t>
        <a:bodyPr/>
        <a:lstStyle/>
        <a:p>
          <a:r>
            <a:rPr lang="en-US" dirty="0"/>
            <a:t>Hasil </a:t>
          </a:r>
          <a:r>
            <a:rPr lang="en-US" dirty="0" err="1"/>
            <a:t>reviu</a:t>
          </a:r>
          <a:r>
            <a:rPr lang="en-US" dirty="0"/>
            <a:t> </a:t>
          </a:r>
          <a:r>
            <a:rPr lang="en-US" dirty="0" err="1"/>
            <a:t>dituangkan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catatan</a:t>
          </a:r>
          <a:r>
            <a:rPr lang="en-US" dirty="0"/>
            <a:t> </a:t>
          </a:r>
          <a:r>
            <a:rPr lang="en-US" dirty="0" err="1"/>
            <a:t>hasil</a:t>
          </a:r>
          <a:r>
            <a:rPr lang="en-US" dirty="0"/>
            <a:t> </a:t>
          </a:r>
          <a:r>
            <a:rPr lang="en-US" dirty="0" err="1"/>
            <a:t>reviu</a:t>
          </a:r>
          <a:r>
            <a:rPr lang="en-US" dirty="0"/>
            <a:t> dan </a:t>
          </a:r>
          <a:r>
            <a:rPr lang="en-US" dirty="0" err="1"/>
            <a:t>menjadi</a:t>
          </a:r>
          <a:r>
            <a:rPr lang="en-US" dirty="0"/>
            <a:t> </a:t>
          </a:r>
          <a:r>
            <a:rPr lang="en-US" dirty="0" err="1"/>
            <a:t>dasar</a:t>
          </a:r>
          <a:r>
            <a:rPr lang="en-US" dirty="0"/>
            <a:t> </a:t>
          </a:r>
          <a:r>
            <a:rPr lang="en-US" dirty="0" err="1"/>
            <a:t>penyusunan</a:t>
          </a:r>
          <a:r>
            <a:rPr lang="en-US" dirty="0"/>
            <a:t> </a:t>
          </a:r>
          <a:r>
            <a:rPr lang="en-US" dirty="0" err="1"/>
            <a:t>rancangan</a:t>
          </a:r>
          <a:r>
            <a:rPr lang="en-US" dirty="0"/>
            <a:t> LPPD</a:t>
          </a:r>
        </a:p>
      </dgm:t>
    </dgm:pt>
    <dgm:pt modelId="{F8EE4E3E-D5A7-4381-960E-1C56ADE92F75}" type="sibTrans" cxnId="{3924DBE9-B490-45BB-AB98-6DC86834E348}">
      <dgm:prSet/>
      <dgm:spPr/>
      <dgm:t>
        <a:bodyPr/>
        <a:lstStyle/>
        <a:p>
          <a:endParaRPr lang="en-US"/>
        </a:p>
      </dgm:t>
    </dgm:pt>
    <dgm:pt modelId="{E494E6E3-0DB9-4C6A-9C45-36FDCA4E1C77}" type="parTrans" cxnId="{3924DBE9-B490-45BB-AB98-6DC86834E348}">
      <dgm:prSet/>
      <dgm:spPr/>
      <dgm:t>
        <a:bodyPr/>
        <a:lstStyle/>
        <a:p>
          <a:endParaRPr lang="en-US"/>
        </a:p>
      </dgm:t>
    </dgm:pt>
    <dgm:pt modelId="{96FD3570-88D8-4F51-B218-7FB07C28AC26}">
      <dgm:prSet phldrT="[Text]"/>
      <dgm:spPr/>
      <dgm:t>
        <a:bodyPr/>
        <a:lstStyle/>
        <a:p>
          <a:r>
            <a:rPr lang="en-US" dirty="0" err="1"/>
            <a:t>Sasaran</a:t>
          </a:r>
          <a:r>
            <a:rPr lang="en-US" dirty="0"/>
            <a:t> </a:t>
          </a:r>
          <a:r>
            <a:rPr lang="en-US" dirty="0" err="1"/>
            <a:t>Reviu</a:t>
          </a:r>
          <a:endParaRPr lang="en-US" dirty="0"/>
        </a:p>
      </dgm:t>
    </dgm:pt>
    <dgm:pt modelId="{03E1C389-B7D8-4264-BE18-8A4F51007425}" type="sibTrans" cxnId="{39562E07-593E-4CB7-915E-7952F4A02804}">
      <dgm:prSet/>
      <dgm:spPr/>
      <dgm:t>
        <a:bodyPr/>
        <a:lstStyle/>
        <a:p>
          <a:endParaRPr lang="en-US"/>
        </a:p>
      </dgm:t>
    </dgm:pt>
    <dgm:pt modelId="{38E97AB4-134F-4DAD-952A-781808549751}" type="parTrans" cxnId="{39562E07-593E-4CB7-915E-7952F4A02804}">
      <dgm:prSet/>
      <dgm:spPr/>
      <dgm:t>
        <a:bodyPr/>
        <a:lstStyle/>
        <a:p>
          <a:endParaRPr lang="en-US"/>
        </a:p>
      </dgm:t>
    </dgm:pt>
    <dgm:pt modelId="{A5565EFC-EC2C-4022-A37F-91437C56CBBE}">
      <dgm:prSet phldrT="[Text]"/>
      <dgm:spPr/>
      <dgm:t>
        <a:bodyPr/>
        <a:lstStyle/>
        <a:p>
          <a:r>
            <a:rPr lang="en-US" dirty="0" err="1"/>
            <a:t>Informasi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capaian</a:t>
          </a:r>
          <a:r>
            <a:rPr lang="en-US" dirty="0"/>
            <a:t> </a:t>
          </a:r>
          <a:r>
            <a:rPr lang="en-US" dirty="0" err="1"/>
            <a:t>kinerja</a:t>
          </a:r>
          <a:r>
            <a:rPr lang="en-US" dirty="0"/>
            <a:t> </a:t>
          </a:r>
          <a:r>
            <a:rPr lang="en-US" dirty="0" err="1"/>
            <a:t>penyelenggaraan</a:t>
          </a:r>
          <a:r>
            <a:rPr lang="en-US" dirty="0"/>
            <a:t> </a:t>
          </a:r>
          <a:r>
            <a:rPr lang="en-US" dirty="0" err="1"/>
            <a:t>pemerintahan</a:t>
          </a:r>
          <a:r>
            <a:rPr lang="en-US" dirty="0"/>
            <a:t> </a:t>
          </a:r>
          <a:r>
            <a:rPr lang="en-US" dirty="0" err="1"/>
            <a:t>daerah</a:t>
          </a:r>
          <a:endParaRPr lang="en-US" dirty="0"/>
        </a:p>
      </dgm:t>
    </dgm:pt>
    <dgm:pt modelId="{B6A5BA17-1473-4B9E-88CC-A3B2C87C1D95}" type="sibTrans" cxnId="{71A4E212-B378-4492-AE9A-E642FF3527C2}">
      <dgm:prSet/>
      <dgm:spPr/>
      <dgm:t>
        <a:bodyPr/>
        <a:lstStyle/>
        <a:p>
          <a:endParaRPr lang="en-US"/>
        </a:p>
      </dgm:t>
    </dgm:pt>
    <dgm:pt modelId="{E5D797D1-ED51-486C-B637-D0D5F3F2BF8E}" type="parTrans" cxnId="{71A4E212-B378-4492-AE9A-E642FF3527C2}">
      <dgm:prSet/>
      <dgm:spPr/>
      <dgm:t>
        <a:bodyPr/>
        <a:lstStyle/>
        <a:p>
          <a:endParaRPr lang="en-US"/>
        </a:p>
      </dgm:t>
    </dgm:pt>
    <dgm:pt modelId="{9389742E-5A44-479D-987A-062A73CCA7D6}">
      <dgm:prSet phldrT="[Text]"/>
      <dgm:spPr/>
      <dgm:t>
        <a:bodyPr/>
        <a:lstStyle/>
        <a:p>
          <a:r>
            <a:rPr lang="en-US" dirty="0" err="1"/>
            <a:t>Informasi</a:t>
          </a:r>
          <a:r>
            <a:rPr lang="en-US" dirty="0"/>
            <a:t>/data </a:t>
          </a:r>
          <a:r>
            <a:rPr lang="en-US" dirty="0" err="1"/>
            <a:t>dinyatakan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dimasukkan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dokumen</a:t>
          </a:r>
          <a:r>
            <a:rPr lang="en-US" dirty="0"/>
            <a:t> data </a:t>
          </a:r>
          <a:r>
            <a:rPr lang="en-US" dirty="0" err="1"/>
            <a:t>dasar</a:t>
          </a:r>
          <a:r>
            <a:rPr lang="en-US" dirty="0"/>
            <a:t> </a:t>
          </a:r>
          <a:r>
            <a:rPr lang="en-US" dirty="0" err="1"/>
            <a:t>capaian</a:t>
          </a:r>
          <a:r>
            <a:rPr lang="en-US" dirty="0"/>
            <a:t> </a:t>
          </a:r>
          <a:r>
            <a:rPr lang="en-US" dirty="0" err="1"/>
            <a:t>kinerja</a:t>
          </a:r>
          <a:r>
            <a:rPr lang="en-US" dirty="0"/>
            <a:t> </a:t>
          </a:r>
          <a:r>
            <a:rPr lang="en-US" dirty="0" err="1"/>
            <a:t>penyelenggaraan</a:t>
          </a:r>
          <a:r>
            <a:rPr lang="en-US" dirty="0"/>
            <a:t> </a:t>
          </a:r>
          <a:r>
            <a:rPr lang="en-US" dirty="0" err="1"/>
            <a:t>pemerintahan</a:t>
          </a:r>
          <a:r>
            <a:rPr lang="en-US" dirty="0"/>
            <a:t> </a:t>
          </a:r>
          <a:r>
            <a:rPr lang="en-US" dirty="0" err="1"/>
            <a:t>apabila</a:t>
          </a:r>
          <a:r>
            <a:rPr lang="en-US" dirty="0"/>
            <a:t> : </a:t>
          </a:r>
        </a:p>
      </dgm:t>
    </dgm:pt>
    <dgm:pt modelId="{AE68348C-D2A7-40DE-A25A-086570609AC8}" type="sibTrans" cxnId="{B601DFD6-A3B2-4023-8058-A9D09ECF73A8}">
      <dgm:prSet/>
      <dgm:spPr/>
      <dgm:t>
        <a:bodyPr/>
        <a:lstStyle/>
        <a:p>
          <a:endParaRPr lang="en-US"/>
        </a:p>
      </dgm:t>
    </dgm:pt>
    <dgm:pt modelId="{B022C5F0-58F3-4B7E-B737-2BCF04871555}" type="parTrans" cxnId="{B601DFD6-A3B2-4023-8058-A9D09ECF73A8}">
      <dgm:prSet/>
      <dgm:spPr/>
      <dgm:t>
        <a:bodyPr/>
        <a:lstStyle/>
        <a:p>
          <a:endParaRPr lang="en-US"/>
        </a:p>
      </dgm:t>
    </dgm:pt>
    <dgm:pt modelId="{6C066134-7FBE-496A-9112-2BDC2A91F13C}">
      <dgm:prSet phldrT="[Text]"/>
      <dgm:spPr/>
      <dgm:t>
        <a:bodyPr/>
        <a:lstStyle/>
        <a:p>
          <a:r>
            <a:rPr lang="en-US" dirty="0" err="1"/>
            <a:t>Pelaksanaan</a:t>
          </a:r>
          <a:r>
            <a:rPr lang="en-US" dirty="0"/>
            <a:t> </a:t>
          </a:r>
          <a:r>
            <a:rPr lang="en-US" dirty="0" err="1"/>
            <a:t>Reviu</a:t>
          </a:r>
          <a:endParaRPr lang="en-US" dirty="0"/>
        </a:p>
      </dgm:t>
    </dgm:pt>
    <dgm:pt modelId="{E3D73C61-4EBD-47AA-9324-C4A8D32EB23C}" type="sibTrans" cxnId="{91968C64-8381-443F-A2F9-03D799835BF2}">
      <dgm:prSet/>
      <dgm:spPr/>
      <dgm:t>
        <a:bodyPr/>
        <a:lstStyle/>
        <a:p>
          <a:endParaRPr lang="en-US"/>
        </a:p>
      </dgm:t>
    </dgm:pt>
    <dgm:pt modelId="{858AED3A-4332-441A-922E-55152C662BDC}" type="parTrans" cxnId="{91968C64-8381-443F-A2F9-03D799835BF2}">
      <dgm:prSet/>
      <dgm:spPr/>
      <dgm:t>
        <a:bodyPr/>
        <a:lstStyle/>
        <a:p>
          <a:endParaRPr lang="en-US"/>
        </a:p>
      </dgm:t>
    </dgm:pt>
    <dgm:pt modelId="{3C047988-FC6A-4178-BD27-310FA4755EF6}">
      <dgm:prSet phldrT="[Text]"/>
      <dgm:spPr/>
      <dgm:t>
        <a:bodyPr/>
        <a:lstStyle/>
        <a:p>
          <a:r>
            <a:rPr lang="en-US" dirty="0" err="1"/>
            <a:t>Reviu</a:t>
          </a:r>
          <a:r>
            <a:rPr lang="en-US" dirty="0"/>
            <a:t> </a:t>
          </a:r>
          <a:r>
            <a:rPr lang="en-US" dirty="0" err="1"/>
            <a:t>merupakan</a:t>
          </a:r>
          <a:r>
            <a:rPr lang="en-US" dirty="0"/>
            <a:t> </a:t>
          </a:r>
          <a:r>
            <a:rPr lang="en-US" dirty="0" err="1"/>
            <a:t>bentuk</a:t>
          </a:r>
          <a:r>
            <a:rPr lang="en-US" dirty="0"/>
            <a:t> </a:t>
          </a:r>
          <a:r>
            <a:rPr lang="en-US" dirty="0" err="1"/>
            <a:t>penjaminan</a:t>
          </a:r>
          <a:r>
            <a:rPr lang="en-US" dirty="0"/>
            <a:t> </a:t>
          </a:r>
          <a:r>
            <a:rPr lang="en-US" dirty="0" err="1"/>
            <a:t>mutu</a:t>
          </a:r>
          <a:r>
            <a:rPr lang="en-US" dirty="0"/>
            <a:t> (quality assurance)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penyusunan</a:t>
          </a:r>
          <a:r>
            <a:rPr lang="en-US" dirty="0"/>
            <a:t> LPPD yang </a:t>
          </a:r>
          <a:r>
            <a:rPr lang="en-US" dirty="0" err="1"/>
            <a:t>bertujuan</a:t>
          </a:r>
          <a:r>
            <a:rPr lang="en-US" dirty="0"/>
            <a:t> </a:t>
          </a:r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keyakinan</a:t>
          </a:r>
          <a:r>
            <a:rPr lang="en-US" dirty="0"/>
            <a:t> </a:t>
          </a:r>
          <a:r>
            <a:rPr lang="en-US" dirty="0" err="1"/>
            <a:t>terbatas</a:t>
          </a:r>
          <a:r>
            <a:rPr lang="en-US" dirty="0"/>
            <a:t> </a:t>
          </a:r>
          <a:r>
            <a:rPr lang="en-US" dirty="0" err="1"/>
            <a:t>terhadap</a:t>
          </a:r>
          <a:r>
            <a:rPr lang="en-US" dirty="0"/>
            <a:t> </a:t>
          </a:r>
          <a:r>
            <a:rPr lang="en-US" dirty="0" err="1"/>
            <a:t>kebenaran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yang </a:t>
          </a:r>
          <a:r>
            <a:rPr lang="en-US" dirty="0" err="1"/>
            <a:t>dituang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rancangan</a:t>
          </a:r>
          <a:r>
            <a:rPr lang="en-US" dirty="0"/>
            <a:t> LPPD</a:t>
          </a:r>
        </a:p>
      </dgm:t>
    </dgm:pt>
    <dgm:pt modelId="{5759AC6C-000B-4347-A576-215C2DE897CE}" type="sibTrans" cxnId="{A3F1B6C3-68A6-408D-AECB-5D139FA34742}">
      <dgm:prSet/>
      <dgm:spPr/>
      <dgm:t>
        <a:bodyPr/>
        <a:lstStyle/>
        <a:p>
          <a:endParaRPr lang="en-US"/>
        </a:p>
      </dgm:t>
    </dgm:pt>
    <dgm:pt modelId="{30C960FE-6D03-45A2-B056-0958013B5F4F}" type="parTrans" cxnId="{A3F1B6C3-68A6-408D-AECB-5D139FA34742}">
      <dgm:prSet/>
      <dgm:spPr/>
      <dgm:t>
        <a:bodyPr/>
        <a:lstStyle/>
        <a:p>
          <a:endParaRPr lang="en-US"/>
        </a:p>
      </dgm:t>
    </dgm:pt>
    <dgm:pt modelId="{2AA9CB3F-9FFD-46DD-8B64-5464DF5E64CF}">
      <dgm:prSet phldrT="[Text]"/>
      <dgm:spPr/>
      <dgm:t>
        <a:bodyPr/>
        <a:lstStyle/>
        <a:p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Reviu</a:t>
          </a:r>
          <a:endParaRPr lang="en-US" dirty="0"/>
        </a:p>
      </dgm:t>
    </dgm:pt>
    <dgm:pt modelId="{9F94F136-7ABC-4CC5-A3D8-F432DB541988}" type="sibTrans" cxnId="{A4F93402-E034-49C3-AC5E-50F09CB1BD1C}">
      <dgm:prSet/>
      <dgm:spPr/>
      <dgm:t>
        <a:bodyPr/>
        <a:lstStyle/>
        <a:p>
          <a:endParaRPr lang="en-US"/>
        </a:p>
      </dgm:t>
    </dgm:pt>
    <dgm:pt modelId="{022DCAF9-4078-4044-ACE4-BB192B98F472}" type="parTrans" cxnId="{A4F93402-E034-49C3-AC5E-50F09CB1BD1C}">
      <dgm:prSet/>
      <dgm:spPr/>
      <dgm:t>
        <a:bodyPr/>
        <a:lstStyle/>
        <a:p>
          <a:endParaRPr lang="en-US"/>
        </a:p>
      </dgm:t>
    </dgm:pt>
    <dgm:pt modelId="{576EF14C-070C-4F2B-84B1-99724F186658}">
      <dgm:prSet phldrT="[Text]"/>
      <dgm:spPr/>
      <dgm:t>
        <a:bodyPr/>
        <a:lstStyle/>
        <a:p>
          <a:pPr algn="just"/>
          <a:r>
            <a:rPr lang="en-US" dirty="0" err="1"/>
            <a:t>Verifikasi</a:t>
          </a:r>
          <a:r>
            <a:rPr lang="en-US" dirty="0"/>
            <a:t> dan </a:t>
          </a:r>
          <a:r>
            <a:rPr lang="en-US" dirty="0" err="1"/>
            <a:t>validasi</a:t>
          </a:r>
          <a:r>
            <a:rPr lang="en-US" dirty="0"/>
            <a:t> </a:t>
          </a:r>
          <a:r>
            <a:rPr lang="en-US" dirty="0" err="1"/>
            <a:t>dokumen</a:t>
          </a:r>
          <a:r>
            <a:rPr lang="en-US" dirty="0"/>
            <a:t> data </a:t>
          </a:r>
          <a:r>
            <a:rPr lang="en-US" dirty="0" err="1"/>
            <a:t>dasar</a:t>
          </a:r>
          <a:r>
            <a:rPr lang="en-US" dirty="0"/>
            <a:t> </a:t>
          </a:r>
          <a:r>
            <a:rPr lang="en-US" dirty="0" err="1"/>
            <a:t>capaian</a:t>
          </a:r>
          <a:r>
            <a:rPr lang="en-US" dirty="0"/>
            <a:t> </a:t>
          </a:r>
          <a:r>
            <a:rPr lang="en-US" dirty="0" err="1"/>
            <a:t>kinerja</a:t>
          </a:r>
          <a:r>
            <a:rPr lang="en-US" dirty="0"/>
            <a:t> </a:t>
          </a:r>
          <a:r>
            <a:rPr lang="en-US" dirty="0" err="1"/>
            <a:t>penyelenggaraan</a:t>
          </a:r>
          <a:r>
            <a:rPr lang="en-US" dirty="0"/>
            <a:t> </a:t>
          </a:r>
          <a:r>
            <a:rPr lang="en-US" dirty="0" err="1"/>
            <a:t>pemerintahan</a:t>
          </a:r>
          <a:r>
            <a:rPr lang="en-US" dirty="0"/>
            <a:t> </a:t>
          </a:r>
          <a:r>
            <a:rPr lang="en-US" dirty="0" err="1"/>
            <a:t>daerah</a:t>
          </a:r>
          <a:r>
            <a:rPr lang="en-US" dirty="0"/>
            <a:t> </a:t>
          </a:r>
          <a:r>
            <a:rPr lang="en-US" dirty="0" err="1"/>
            <a:t>dilaksanakan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bentuk</a:t>
          </a:r>
          <a:r>
            <a:rPr lang="en-US" dirty="0"/>
            <a:t> </a:t>
          </a:r>
          <a:r>
            <a:rPr lang="en-US" dirty="0" err="1"/>
            <a:t>reviu</a:t>
          </a:r>
          <a:r>
            <a:rPr lang="en-US" dirty="0"/>
            <a:t>, yang </a:t>
          </a:r>
          <a:r>
            <a:rPr lang="en-US" dirty="0" err="1"/>
            <a:t>merupakan</a:t>
          </a:r>
          <a:r>
            <a:rPr lang="en-US" dirty="0"/>
            <a:t> </a:t>
          </a:r>
          <a:r>
            <a:rPr lang="en-US" dirty="0" err="1"/>
            <a:t>bentuk</a:t>
          </a:r>
          <a:r>
            <a:rPr lang="en-US" dirty="0"/>
            <a:t> </a:t>
          </a:r>
          <a:r>
            <a:rPr lang="en-US" dirty="0" err="1"/>
            <a:t>penelahaan</a:t>
          </a:r>
          <a:r>
            <a:rPr lang="en-US" dirty="0"/>
            <a:t> </a:t>
          </a:r>
          <a:r>
            <a:rPr lang="en-US" dirty="0" err="1"/>
            <a:t>ulang</a:t>
          </a:r>
          <a:r>
            <a:rPr lang="en-US" dirty="0"/>
            <a:t> </a:t>
          </a:r>
          <a:r>
            <a:rPr lang="en-US" dirty="0" err="1"/>
            <a:t>bukti-bukti</a:t>
          </a:r>
          <a:r>
            <a:rPr lang="en-US" dirty="0"/>
            <a:t> </a:t>
          </a:r>
          <a:r>
            <a:rPr lang="en-US" dirty="0" err="1"/>
            <a:t>kegiatan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memastikan</a:t>
          </a:r>
          <a:r>
            <a:rPr lang="en-US" dirty="0"/>
            <a:t> </a:t>
          </a:r>
          <a:r>
            <a:rPr lang="en-US" dirty="0" err="1"/>
            <a:t>kegiatan</a:t>
          </a:r>
          <a:r>
            <a:rPr lang="en-US" dirty="0"/>
            <a:t> </a:t>
          </a:r>
          <a:r>
            <a:rPr lang="en-US" dirty="0" err="1"/>
            <a:t>telah</a:t>
          </a:r>
          <a:r>
            <a:rPr lang="en-US" dirty="0"/>
            <a:t> </a:t>
          </a:r>
          <a:r>
            <a:rPr lang="en-US" dirty="0" err="1"/>
            <a:t>dilaksanakan</a:t>
          </a:r>
          <a:r>
            <a:rPr lang="en-US" dirty="0"/>
            <a:t> </a:t>
          </a:r>
          <a:r>
            <a:rPr lang="en-US" dirty="0" err="1"/>
            <a:t>sesuai</a:t>
          </a:r>
          <a:r>
            <a:rPr lang="en-US" dirty="0"/>
            <a:t> </a:t>
          </a:r>
          <a:r>
            <a:rPr lang="en-US" dirty="0" err="1"/>
            <a:t>ketentuan</a:t>
          </a:r>
          <a:r>
            <a:rPr lang="en-US" dirty="0"/>
            <a:t>, </a:t>
          </a:r>
          <a:r>
            <a:rPr lang="en-US" dirty="0" err="1"/>
            <a:t>standar</a:t>
          </a:r>
          <a:r>
            <a:rPr lang="en-US" dirty="0"/>
            <a:t>, </a:t>
          </a:r>
          <a:r>
            <a:rPr lang="en-US" dirty="0" err="1"/>
            <a:t>rencana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norma</a:t>
          </a:r>
          <a:r>
            <a:rPr lang="en-US" dirty="0"/>
            <a:t> yang </a:t>
          </a:r>
          <a:r>
            <a:rPr lang="en-US" dirty="0" err="1"/>
            <a:t>telah</a:t>
          </a:r>
          <a:r>
            <a:rPr lang="en-US" dirty="0"/>
            <a:t> </a:t>
          </a:r>
          <a:r>
            <a:rPr lang="en-US" dirty="0" err="1"/>
            <a:t>ditetapkan</a:t>
          </a:r>
          <a:endParaRPr lang="en-US" dirty="0"/>
        </a:p>
      </dgm:t>
    </dgm:pt>
    <dgm:pt modelId="{FAE8CCE6-B0DD-4E74-95C5-CD1B9D70A45D}" type="sibTrans" cxnId="{0AF8C150-8731-46D6-8F00-498D0D4CAA54}">
      <dgm:prSet/>
      <dgm:spPr/>
      <dgm:t>
        <a:bodyPr/>
        <a:lstStyle/>
        <a:p>
          <a:endParaRPr lang="en-US"/>
        </a:p>
      </dgm:t>
    </dgm:pt>
    <dgm:pt modelId="{50CF8227-6500-47BB-83A6-707DB75E8008}" type="parTrans" cxnId="{0AF8C150-8731-46D6-8F00-498D0D4CAA54}">
      <dgm:prSet/>
      <dgm:spPr/>
      <dgm:t>
        <a:bodyPr/>
        <a:lstStyle/>
        <a:p>
          <a:endParaRPr lang="en-US"/>
        </a:p>
      </dgm:t>
    </dgm:pt>
    <dgm:pt modelId="{137C69B9-E251-4145-9D77-DD4AAD089B3D}">
      <dgm:prSet phldrT="[Text]"/>
      <dgm:spPr/>
      <dgm:t>
        <a:bodyPr/>
        <a:lstStyle/>
        <a:p>
          <a:r>
            <a:rPr lang="en-US" dirty="0" err="1"/>
            <a:t>Peran</a:t>
          </a:r>
          <a:r>
            <a:rPr lang="en-US" dirty="0"/>
            <a:t> APIP </a:t>
          </a:r>
        </a:p>
      </dgm:t>
    </dgm:pt>
    <dgm:pt modelId="{7FC7D02A-8DA7-4437-9E1F-F57C4B4F7527}" type="parTrans" cxnId="{415692EE-3351-4EDA-95FE-E22993624239}">
      <dgm:prSet/>
      <dgm:spPr/>
      <dgm:t>
        <a:bodyPr/>
        <a:lstStyle/>
        <a:p>
          <a:endParaRPr lang="en-US"/>
        </a:p>
      </dgm:t>
    </dgm:pt>
    <dgm:pt modelId="{1A18AC8E-C841-49DD-BE54-147B47166996}" type="sibTrans" cxnId="{415692EE-3351-4EDA-95FE-E22993624239}">
      <dgm:prSet/>
      <dgm:spPr/>
      <dgm:t>
        <a:bodyPr/>
        <a:lstStyle/>
        <a:p>
          <a:endParaRPr lang="en-US"/>
        </a:p>
      </dgm:t>
    </dgm:pt>
    <dgm:pt modelId="{39CEB49E-8FB3-45B7-8A81-7E98DD711384}">
      <dgm:prSet phldrT="[Text]"/>
      <dgm:spPr/>
      <dgm:t>
        <a:bodyPr/>
        <a:lstStyle/>
        <a:p>
          <a:r>
            <a:rPr lang="en-US" dirty="0" err="1"/>
            <a:t>Pelaksanaan</a:t>
          </a:r>
          <a:r>
            <a:rPr lang="en-US" dirty="0"/>
            <a:t> </a:t>
          </a:r>
          <a:r>
            <a:rPr lang="en-US" dirty="0" err="1"/>
            <a:t>reviu</a:t>
          </a:r>
          <a:r>
            <a:rPr lang="en-US" dirty="0"/>
            <a:t> </a:t>
          </a:r>
          <a:r>
            <a:rPr lang="en-US" dirty="0" err="1"/>
            <a:t>terhadap</a:t>
          </a:r>
          <a:r>
            <a:rPr lang="en-US" dirty="0"/>
            <a:t> data dan </a:t>
          </a:r>
          <a:r>
            <a:rPr lang="en-US" dirty="0" err="1"/>
            <a:t>dokumen</a:t>
          </a:r>
          <a:r>
            <a:rPr lang="en-US" dirty="0"/>
            <a:t> </a:t>
          </a:r>
          <a:r>
            <a:rPr lang="en-US" dirty="0" err="1"/>
            <a:t>pendukung</a:t>
          </a:r>
          <a:r>
            <a:rPr lang="en-US" dirty="0"/>
            <a:t> yang </a:t>
          </a:r>
          <a:r>
            <a:rPr lang="en-US" dirty="0" err="1"/>
            <a:t>digunakan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penyusunan</a:t>
          </a:r>
          <a:r>
            <a:rPr lang="en-US" dirty="0"/>
            <a:t> LPPD</a:t>
          </a:r>
        </a:p>
      </dgm:t>
    </dgm:pt>
    <dgm:pt modelId="{322F7050-8D76-4080-B8D3-02FED1F2B9B8}" type="parTrans" cxnId="{90089C33-1B32-4772-8BAD-7D2CBA06FA17}">
      <dgm:prSet/>
      <dgm:spPr/>
      <dgm:t>
        <a:bodyPr/>
        <a:lstStyle/>
        <a:p>
          <a:endParaRPr lang="en-US"/>
        </a:p>
      </dgm:t>
    </dgm:pt>
    <dgm:pt modelId="{7579B008-C067-4DAA-B8EA-2E0233D6C013}" type="sibTrans" cxnId="{90089C33-1B32-4772-8BAD-7D2CBA06FA17}">
      <dgm:prSet/>
      <dgm:spPr/>
      <dgm:t>
        <a:bodyPr/>
        <a:lstStyle/>
        <a:p>
          <a:endParaRPr lang="en-US"/>
        </a:p>
      </dgm:t>
    </dgm:pt>
    <dgm:pt modelId="{6E30D54B-DD43-47EA-9FA1-757CF1DE7427}">
      <dgm:prSet phldrT="[Text]"/>
      <dgm:spPr/>
      <dgm:t>
        <a:bodyPr/>
        <a:lstStyle/>
        <a:p>
          <a:r>
            <a:rPr lang="en-US" dirty="0" err="1"/>
            <a:t>Bentuk</a:t>
          </a:r>
          <a:r>
            <a:rPr lang="en-US" dirty="0"/>
            <a:t> </a:t>
          </a:r>
          <a:r>
            <a:rPr lang="en-US" dirty="0" err="1"/>
            <a:t>pembinaan</a:t>
          </a:r>
          <a:r>
            <a:rPr lang="en-US" dirty="0"/>
            <a:t> dan </a:t>
          </a:r>
          <a:r>
            <a:rPr lang="en-US" dirty="0" err="1"/>
            <a:t>pengawasan</a:t>
          </a:r>
          <a:r>
            <a:rPr lang="en-US" dirty="0"/>
            <a:t> </a:t>
          </a:r>
          <a:r>
            <a:rPr lang="en-US" dirty="0" err="1"/>
            <a:t>terhadap</a:t>
          </a:r>
          <a:r>
            <a:rPr lang="en-US" dirty="0"/>
            <a:t> </a:t>
          </a:r>
          <a:r>
            <a:rPr lang="en-US" dirty="0" err="1"/>
            <a:t>kebenaran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</a:t>
          </a:r>
          <a:r>
            <a:rPr lang="en-US" dirty="0" err="1"/>
            <a:t>penyelenggaraan</a:t>
          </a:r>
          <a:r>
            <a:rPr lang="en-US" dirty="0"/>
            <a:t> </a:t>
          </a:r>
          <a:r>
            <a:rPr lang="en-US" dirty="0" err="1"/>
            <a:t>pemerintahan</a:t>
          </a:r>
          <a:r>
            <a:rPr lang="en-US" dirty="0"/>
            <a:t> </a:t>
          </a:r>
          <a:r>
            <a:rPr lang="en-US" dirty="0" err="1"/>
            <a:t>daerah</a:t>
          </a:r>
          <a:r>
            <a:rPr lang="en-US" dirty="0"/>
            <a:t> yang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dituangkan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rancangan</a:t>
          </a:r>
          <a:r>
            <a:rPr lang="en-US" dirty="0"/>
            <a:t> LPPD</a:t>
          </a:r>
        </a:p>
      </dgm:t>
    </dgm:pt>
    <dgm:pt modelId="{73E45CFB-0FA5-4AB9-A802-E146D4AB5C9F}" type="parTrans" cxnId="{BAB877EA-4820-43CD-92CD-8D3C89A4F93B}">
      <dgm:prSet/>
      <dgm:spPr/>
      <dgm:t>
        <a:bodyPr/>
        <a:lstStyle/>
        <a:p>
          <a:endParaRPr lang="en-US"/>
        </a:p>
      </dgm:t>
    </dgm:pt>
    <dgm:pt modelId="{765D2404-BC77-4F94-BD98-46DF0DEF5E3E}" type="sibTrans" cxnId="{BAB877EA-4820-43CD-92CD-8D3C89A4F93B}">
      <dgm:prSet/>
      <dgm:spPr/>
      <dgm:t>
        <a:bodyPr/>
        <a:lstStyle/>
        <a:p>
          <a:endParaRPr lang="en-US"/>
        </a:p>
      </dgm:t>
    </dgm:pt>
    <dgm:pt modelId="{E487FD4D-57BB-4845-A105-4AA0AF784788}" type="pres">
      <dgm:prSet presAssocID="{ACD2C13A-F970-4679-B93F-B0831A612427}" presName="Name0" presStyleCnt="0">
        <dgm:presLayoutVars>
          <dgm:dir/>
          <dgm:animLvl val="lvl"/>
          <dgm:resizeHandles val="exact"/>
        </dgm:presLayoutVars>
      </dgm:prSet>
      <dgm:spPr/>
    </dgm:pt>
    <dgm:pt modelId="{4E9D4F44-3C11-4E7C-9C9C-BCB8B30AF16C}" type="pres">
      <dgm:prSet presAssocID="{137C69B9-E251-4145-9D77-DD4AAD089B3D}" presName="linNode" presStyleCnt="0"/>
      <dgm:spPr/>
    </dgm:pt>
    <dgm:pt modelId="{CA9F4672-8F83-45EE-9625-D02DF94D3744}" type="pres">
      <dgm:prSet presAssocID="{137C69B9-E251-4145-9D77-DD4AAD089B3D}" presName="parTx" presStyleLbl="revTx" presStyleIdx="0" presStyleCnt="4">
        <dgm:presLayoutVars>
          <dgm:chMax val="1"/>
          <dgm:bulletEnabled val="1"/>
        </dgm:presLayoutVars>
      </dgm:prSet>
      <dgm:spPr/>
    </dgm:pt>
    <dgm:pt modelId="{D72E0C2E-C7FC-4CE2-ADE4-9F2657E35604}" type="pres">
      <dgm:prSet presAssocID="{137C69B9-E251-4145-9D77-DD4AAD089B3D}" presName="bracket" presStyleLbl="parChTrans1D1" presStyleIdx="0" presStyleCnt="4"/>
      <dgm:spPr/>
    </dgm:pt>
    <dgm:pt modelId="{9A57F4F3-C189-4C2E-9C58-D5CB918F2B7A}" type="pres">
      <dgm:prSet presAssocID="{137C69B9-E251-4145-9D77-DD4AAD089B3D}" presName="spH" presStyleCnt="0"/>
      <dgm:spPr/>
    </dgm:pt>
    <dgm:pt modelId="{DB392B0C-5414-49DA-B3B4-A3E27AE1F463}" type="pres">
      <dgm:prSet presAssocID="{137C69B9-E251-4145-9D77-DD4AAD089B3D}" presName="desTx" presStyleLbl="node1" presStyleIdx="0" presStyleCnt="4">
        <dgm:presLayoutVars>
          <dgm:bulletEnabled val="1"/>
        </dgm:presLayoutVars>
      </dgm:prSet>
      <dgm:spPr/>
    </dgm:pt>
    <dgm:pt modelId="{7DE6B5BF-E90E-4920-8C28-6A559E884AD0}" type="pres">
      <dgm:prSet presAssocID="{1A18AC8E-C841-49DD-BE54-147B47166996}" presName="spV" presStyleCnt="0"/>
      <dgm:spPr/>
    </dgm:pt>
    <dgm:pt modelId="{99CA90F8-796D-491B-9C37-35680FCA99AA}" type="pres">
      <dgm:prSet presAssocID="{2AA9CB3F-9FFD-46DD-8B64-5464DF5E64CF}" presName="linNode" presStyleCnt="0"/>
      <dgm:spPr/>
    </dgm:pt>
    <dgm:pt modelId="{AD8E5E96-0343-4008-88D3-3FE09511C73D}" type="pres">
      <dgm:prSet presAssocID="{2AA9CB3F-9FFD-46DD-8B64-5464DF5E64CF}" presName="parTx" presStyleLbl="revTx" presStyleIdx="1" presStyleCnt="4">
        <dgm:presLayoutVars>
          <dgm:chMax val="1"/>
          <dgm:bulletEnabled val="1"/>
        </dgm:presLayoutVars>
      </dgm:prSet>
      <dgm:spPr/>
    </dgm:pt>
    <dgm:pt modelId="{D1CF7984-5C5E-4A05-98CD-4A8F2CA81216}" type="pres">
      <dgm:prSet presAssocID="{2AA9CB3F-9FFD-46DD-8B64-5464DF5E64CF}" presName="bracket" presStyleLbl="parChTrans1D1" presStyleIdx="1" presStyleCnt="4"/>
      <dgm:spPr/>
    </dgm:pt>
    <dgm:pt modelId="{F9216986-833E-4A39-86DD-88C1DBB17CA6}" type="pres">
      <dgm:prSet presAssocID="{2AA9CB3F-9FFD-46DD-8B64-5464DF5E64CF}" presName="spH" presStyleCnt="0"/>
      <dgm:spPr/>
    </dgm:pt>
    <dgm:pt modelId="{D68B60E3-71C6-4804-B2B3-C8257E4E4557}" type="pres">
      <dgm:prSet presAssocID="{2AA9CB3F-9FFD-46DD-8B64-5464DF5E64CF}" presName="desTx" presStyleLbl="node1" presStyleIdx="1" presStyleCnt="4">
        <dgm:presLayoutVars>
          <dgm:bulletEnabled val="1"/>
        </dgm:presLayoutVars>
      </dgm:prSet>
      <dgm:spPr/>
    </dgm:pt>
    <dgm:pt modelId="{364F3678-F476-480B-8C3D-ADB930AE9517}" type="pres">
      <dgm:prSet presAssocID="{9F94F136-7ABC-4CC5-A3D8-F432DB541988}" presName="spV" presStyleCnt="0"/>
      <dgm:spPr/>
    </dgm:pt>
    <dgm:pt modelId="{D33F9290-12D5-4B64-B96F-AC07412D8A79}" type="pres">
      <dgm:prSet presAssocID="{6C066134-7FBE-496A-9112-2BDC2A91F13C}" presName="linNode" presStyleCnt="0"/>
      <dgm:spPr/>
    </dgm:pt>
    <dgm:pt modelId="{DB9359B0-F79B-4B78-802F-E6ADAA927877}" type="pres">
      <dgm:prSet presAssocID="{6C066134-7FBE-496A-9112-2BDC2A91F13C}" presName="parTx" presStyleLbl="revTx" presStyleIdx="2" presStyleCnt="4">
        <dgm:presLayoutVars>
          <dgm:chMax val="1"/>
          <dgm:bulletEnabled val="1"/>
        </dgm:presLayoutVars>
      </dgm:prSet>
      <dgm:spPr/>
    </dgm:pt>
    <dgm:pt modelId="{334F80B5-954F-4826-A9B8-F804F744B337}" type="pres">
      <dgm:prSet presAssocID="{6C066134-7FBE-496A-9112-2BDC2A91F13C}" presName="bracket" presStyleLbl="parChTrans1D1" presStyleIdx="2" presStyleCnt="4"/>
      <dgm:spPr/>
    </dgm:pt>
    <dgm:pt modelId="{9F93E6CD-5DCD-4613-B075-2E4DA4D019D7}" type="pres">
      <dgm:prSet presAssocID="{6C066134-7FBE-496A-9112-2BDC2A91F13C}" presName="spH" presStyleCnt="0"/>
      <dgm:spPr/>
    </dgm:pt>
    <dgm:pt modelId="{3AB6D84A-6CAC-45A8-B023-A788415E9C02}" type="pres">
      <dgm:prSet presAssocID="{6C066134-7FBE-496A-9112-2BDC2A91F13C}" presName="desTx" presStyleLbl="node1" presStyleIdx="2" presStyleCnt="4">
        <dgm:presLayoutVars>
          <dgm:bulletEnabled val="1"/>
        </dgm:presLayoutVars>
      </dgm:prSet>
      <dgm:spPr/>
    </dgm:pt>
    <dgm:pt modelId="{22DF6C23-E639-4612-946F-3FB37DDE6B22}" type="pres">
      <dgm:prSet presAssocID="{E3D73C61-4EBD-47AA-9324-C4A8D32EB23C}" presName="spV" presStyleCnt="0"/>
      <dgm:spPr/>
    </dgm:pt>
    <dgm:pt modelId="{6057FFEB-4655-4D9D-BCB5-035554AE0957}" type="pres">
      <dgm:prSet presAssocID="{96FD3570-88D8-4F51-B218-7FB07C28AC26}" presName="linNode" presStyleCnt="0"/>
      <dgm:spPr/>
    </dgm:pt>
    <dgm:pt modelId="{F2212927-F29D-423F-A5D8-D17A7063A946}" type="pres">
      <dgm:prSet presAssocID="{96FD3570-88D8-4F51-B218-7FB07C28AC26}" presName="parTx" presStyleLbl="revTx" presStyleIdx="3" presStyleCnt="4">
        <dgm:presLayoutVars>
          <dgm:chMax val="1"/>
          <dgm:bulletEnabled val="1"/>
        </dgm:presLayoutVars>
      </dgm:prSet>
      <dgm:spPr/>
    </dgm:pt>
    <dgm:pt modelId="{417986AB-671A-410E-B043-5F62414727FD}" type="pres">
      <dgm:prSet presAssocID="{96FD3570-88D8-4F51-B218-7FB07C28AC26}" presName="bracket" presStyleLbl="parChTrans1D1" presStyleIdx="3" presStyleCnt="4"/>
      <dgm:spPr/>
    </dgm:pt>
    <dgm:pt modelId="{8DF8891C-501A-473E-92BF-A1EBAB5634DF}" type="pres">
      <dgm:prSet presAssocID="{96FD3570-88D8-4F51-B218-7FB07C28AC26}" presName="spH" presStyleCnt="0"/>
      <dgm:spPr/>
    </dgm:pt>
    <dgm:pt modelId="{6BFD99D1-BFD1-4992-A9A7-20EA1ADBEC0D}" type="pres">
      <dgm:prSet presAssocID="{96FD3570-88D8-4F51-B218-7FB07C28AC26}" presName="desTx" presStyleLbl="node1" presStyleIdx="3" presStyleCnt="4">
        <dgm:presLayoutVars>
          <dgm:bulletEnabled val="1"/>
        </dgm:presLayoutVars>
      </dgm:prSet>
      <dgm:spPr/>
    </dgm:pt>
  </dgm:ptLst>
  <dgm:cxnLst>
    <dgm:cxn modelId="{A4F93402-E034-49C3-AC5E-50F09CB1BD1C}" srcId="{ACD2C13A-F970-4679-B93F-B0831A612427}" destId="{2AA9CB3F-9FFD-46DD-8B64-5464DF5E64CF}" srcOrd="1" destOrd="0" parTransId="{022DCAF9-4078-4044-ACE4-BB192B98F472}" sibTransId="{9F94F136-7ABC-4CC5-A3D8-F432DB541988}"/>
    <dgm:cxn modelId="{39562E07-593E-4CB7-915E-7952F4A02804}" srcId="{ACD2C13A-F970-4679-B93F-B0831A612427}" destId="{96FD3570-88D8-4F51-B218-7FB07C28AC26}" srcOrd="3" destOrd="0" parTransId="{38E97AB4-134F-4DAD-952A-781808549751}" sibTransId="{03E1C389-B7D8-4264-BE18-8A4F51007425}"/>
    <dgm:cxn modelId="{86238811-808B-413D-B366-DEC39319C9F1}" type="presOf" srcId="{6E30D54B-DD43-47EA-9FA1-757CF1DE7427}" destId="{D68B60E3-71C6-4804-B2B3-C8257E4E4557}" srcOrd="0" destOrd="0" presId="urn:diagrams.loki3.com/BracketList"/>
    <dgm:cxn modelId="{71A4E212-B378-4492-AE9A-E642FF3527C2}" srcId="{96FD3570-88D8-4F51-B218-7FB07C28AC26}" destId="{A5565EFC-EC2C-4022-A37F-91437C56CBBE}" srcOrd="0" destOrd="0" parTransId="{E5D797D1-ED51-486C-B637-D0D5F3F2BF8E}" sibTransId="{B6A5BA17-1473-4B9E-88CC-A3B2C87C1D95}"/>
    <dgm:cxn modelId="{EDF03129-C5C6-4E21-AC42-424EB71C5F0E}" type="presOf" srcId="{30AC245C-A691-483D-BB4C-C969731B18CD}" destId="{3AB6D84A-6CAC-45A8-B023-A788415E9C02}" srcOrd="0" destOrd="1" presId="urn:diagrams.loki3.com/BracketList"/>
    <dgm:cxn modelId="{74912D32-4F8D-4F0C-84BD-1D14E338DDA1}" type="presOf" srcId="{137C69B9-E251-4145-9D77-DD4AAD089B3D}" destId="{CA9F4672-8F83-45EE-9625-D02DF94D3744}" srcOrd="0" destOrd="0" presId="urn:diagrams.loki3.com/BracketList"/>
    <dgm:cxn modelId="{90089C33-1B32-4772-8BAD-7D2CBA06FA17}" srcId="{137C69B9-E251-4145-9D77-DD4AAD089B3D}" destId="{39CEB49E-8FB3-45B7-8A81-7E98DD711384}" srcOrd="0" destOrd="0" parTransId="{322F7050-8D76-4080-B8D3-02FED1F2B9B8}" sibTransId="{7579B008-C067-4DAA-B8EA-2E0233D6C013}"/>
    <dgm:cxn modelId="{93DA5838-CF8C-4490-BBA7-EB3C174230B1}" type="presOf" srcId="{ACD2C13A-F970-4679-B93F-B0831A612427}" destId="{E487FD4D-57BB-4845-A105-4AA0AF784788}" srcOrd="0" destOrd="0" presId="urn:diagrams.loki3.com/BracketList"/>
    <dgm:cxn modelId="{2850613C-D9A7-4490-9688-6CA819714AC9}" type="presOf" srcId="{52327E0B-AEB3-416B-A757-AF579BB18F5B}" destId="{6BFD99D1-BFD1-4992-A9A7-20EA1ADBEC0D}" srcOrd="0" destOrd="4" presId="urn:diagrams.loki3.com/BracketList"/>
    <dgm:cxn modelId="{97E86F3E-62DA-443E-AFBC-21B56A66FE83}" type="presOf" srcId="{FBF3E27C-A2C6-45CD-9FEA-A976624C69DE}" destId="{6BFD99D1-BFD1-4992-A9A7-20EA1ADBEC0D}" srcOrd="0" destOrd="2" presId="urn:diagrams.loki3.com/BracketList"/>
    <dgm:cxn modelId="{DD0AE543-B45B-42C8-A702-9337140EB7A7}" type="presOf" srcId="{B473A47F-E8BD-4AFE-80BB-CEB5780F89E9}" destId="{6BFD99D1-BFD1-4992-A9A7-20EA1ADBEC0D}" srcOrd="0" destOrd="3" presId="urn:diagrams.loki3.com/BracketList"/>
    <dgm:cxn modelId="{91968C64-8381-443F-A2F9-03D799835BF2}" srcId="{ACD2C13A-F970-4679-B93F-B0831A612427}" destId="{6C066134-7FBE-496A-9112-2BDC2A91F13C}" srcOrd="2" destOrd="0" parTransId="{858AED3A-4332-441A-922E-55152C662BDC}" sibTransId="{E3D73C61-4EBD-47AA-9324-C4A8D32EB23C}"/>
    <dgm:cxn modelId="{050DBF4C-1E47-48F5-931C-EB0E909EC35E}" srcId="{9389742E-5A44-479D-987A-062A73CCA7D6}" destId="{FBF3E27C-A2C6-45CD-9FEA-A976624C69DE}" srcOrd="0" destOrd="0" parTransId="{364A6C78-BFA4-434C-9658-68D72FCBE9E2}" sibTransId="{CA055DC3-D15E-4B88-972F-E64BF38B295C}"/>
    <dgm:cxn modelId="{0AF8C150-8731-46D6-8F00-498D0D4CAA54}" srcId="{2AA9CB3F-9FFD-46DD-8B64-5464DF5E64CF}" destId="{576EF14C-070C-4F2B-84B1-99724F186658}" srcOrd="1" destOrd="0" parTransId="{50CF8227-6500-47BB-83A6-707DB75E8008}" sibTransId="{FAE8CCE6-B0DD-4E74-95C5-CD1B9D70A45D}"/>
    <dgm:cxn modelId="{282B8975-9B40-4A14-83C5-0494D3F02682}" type="presOf" srcId="{2AA9CB3F-9FFD-46DD-8B64-5464DF5E64CF}" destId="{AD8E5E96-0343-4008-88D3-3FE09511C73D}" srcOrd="0" destOrd="0" presId="urn:diagrams.loki3.com/BracketList"/>
    <dgm:cxn modelId="{AD35A582-812F-461F-A1E2-418D38A1277C}" type="presOf" srcId="{39CEB49E-8FB3-45B7-8A81-7E98DD711384}" destId="{DB392B0C-5414-49DA-B3B4-A3E27AE1F463}" srcOrd="0" destOrd="0" presId="urn:diagrams.loki3.com/BracketList"/>
    <dgm:cxn modelId="{61B65A88-E54F-4222-BCC5-7C918C3D9969}" srcId="{9389742E-5A44-479D-987A-062A73CCA7D6}" destId="{52327E0B-AEB3-416B-A757-AF579BB18F5B}" srcOrd="2" destOrd="0" parTransId="{DC92411B-0E19-4B4D-B074-63817EA68518}" sibTransId="{9300CCDC-6F70-469E-8AA8-F8FBD4130D7E}"/>
    <dgm:cxn modelId="{366506AA-8B32-4101-8BDF-E2491019A253}" type="presOf" srcId="{3C047988-FC6A-4178-BD27-310FA4755EF6}" destId="{3AB6D84A-6CAC-45A8-B023-A788415E9C02}" srcOrd="0" destOrd="0" presId="urn:diagrams.loki3.com/BracketList"/>
    <dgm:cxn modelId="{130931BC-81B6-4067-9F63-CAE757106488}" type="presOf" srcId="{576EF14C-070C-4F2B-84B1-99724F186658}" destId="{D68B60E3-71C6-4804-B2B3-C8257E4E4557}" srcOrd="0" destOrd="1" presId="urn:diagrams.loki3.com/BracketList"/>
    <dgm:cxn modelId="{A3F1B6C3-68A6-408D-AECB-5D139FA34742}" srcId="{6C066134-7FBE-496A-9112-2BDC2A91F13C}" destId="{3C047988-FC6A-4178-BD27-310FA4755EF6}" srcOrd="0" destOrd="0" parTransId="{30C960FE-6D03-45A2-B056-0958013B5F4F}" sibTransId="{5759AC6C-000B-4347-A576-215C2DE897CE}"/>
    <dgm:cxn modelId="{09C7A4C7-EFCE-4FCC-835D-1F3346F87C64}" type="presOf" srcId="{96FD3570-88D8-4F51-B218-7FB07C28AC26}" destId="{F2212927-F29D-423F-A5D8-D17A7063A946}" srcOrd="0" destOrd="0" presId="urn:diagrams.loki3.com/BracketList"/>
    <dgm:cxn modelId="{4F9022CF-55F2-4762-99D4-C5C0A698DF99}" type="presOf" srcId="{A5565EFC-EC2C-4022-A37F-91437C56CBBE}" destId="{6BFD99D1-BFD1-4992-A9A7-20EA1ADBEC0D}" srcOrd="0" destOrd="0" presId="urn:diagrams.loki3.com/BracketList"/>
    <dgm:cxn modelId="{F2F1D2D0-342F-4285-8B1C-5769E5EABD17}" type="presOf" srcId="{6C066134-7FBE-496A-9112-2BDC2A91F13C}" destId="{DB9359B0-F79B-4B78-802F-E6ADAA927877}" srcOrd="0" destOrd="0" presId="urn:diagrams.loki3.com/BracketList"/>
    <dgm:cxn modelId="{289AA4D2-E71A-406D-9A3B-E0829733E378}" srcId="{9389742E-5A44-479D-987A-062A73CCA7D6}" destId="{B473A47F-E8BD-4AFE-80BB-CEB5780F89E9}" srcOrd="1" destOrd="0" parTransId="{0752022D-059E-4A61-9487-6EFB89FDBFEB}" sibTransId="{638B0754-3928-481C-843A-40B5DAF094A0}"/>
    <dgm:cxn modelId="{B601DFD6-A3B2-4023-8058-A9D09ECF73A8}" srcId="{96FD3570-88D8-4F51-B218-7FB07C28AC26}" destId="{9389742E-5A44-479D-987A-062A73CCA7D6}" srcOrd="1" destOrd="0" parTransId="{B022C5F0-58F3-4B7E-B737-2BCF04871555}" sibTransId="{AE68348C-D2A7-40DE-A25A-086570609AC8}"/>
    <dgm:cxn modelId="{3924DBE9-B490-45BB-AB98-6DC86834E348}" srcId="{6C066134-7FBE-496A-9112-2BDC2A91F13C}" destId="{30AC245C-A691-483D-BB4C-C969731B18CD}" srcOrd="1" destOrd="0" parTransId="{E494E6E3-0DB9-4C6A-9C45-36FDCA4E1C77}" sibTransId="{F8EE4E3E-D5A7-4381-960E-1C56ADE92F75}"/>
    <dgm:cxn modelId="{BAB877EA-4820-43CD-92CD-8D3C89A4F93B}" srcId="{2AA9CB3F-9FFD-46DD-8B64-5464DF5E64CF}" destId="{6E30D54B-DD43-47EA-9FA1-757CF1DE7427}" srcOrd="0" destOrd="0" parTransId="{73E45CFB-0FA5-4AB9-A802-E146D4AB5C9F}" sibTransId="{765D2404-BC77-4F94-BD98-46DF0DEF5E3E}"/>
    <dgm:cxn modelId="{F8DC19EB-F8F9-46E3-A16C-B1E43A17697D}" type="presOf" srcId="{9389742E-5A44-479D-987A-062A73CCA7D6}" destId="{6BFD99D1-BFD1-4992-A9A7-20EA1ADBEC0D}" srcOrd="0" destOrd="1" presId="urn:diagrams.loki3.com/BracketList"/>
    <dgm:cxn modelId="{415692EE-3351-4EDA-95FE-E22993624239}" srcId="{ACD2C13A-F970-4679-B93F-B0831A612427}" destId="{137C69B9-E251-4145-9D77-DD4AAD089B3D}" srcOrd="0" destOrd="0" parTransId="{7FC7D02A-8DA7-4437-9E1F-F57C4B4F7527}" sibTransId="{1A18AC8E-C841-49DD-BE54-147B47166996}"/>
    <dgm:cxn modelId="{5A1B1F43-F392-4AA9-B17B-3F7999A64C6A}" type="presParOf" srcId="{E487FD4D-57BB-4845-A105-4AA0AF784788}" destId="{4E9D4F44-3C11-4E7C-9C9C-BCB8B30AF16C}" srcOrd="0" destOrd="0" presId="urn:diagrams.loki3.com/BracketList"/>
    <dgm:cxn modelId="{9D713856-F2F6-41F2-B85C-38B5D6A0AAE8}" type="presParOf" srcId="{4E9D4F44-3C11-4E7C-9C9C-BCB8B30AF16C}" destId="{CA9F4672-8F83-45EE-9625-D02DF94D3744}" srcOrd="0" destOrd="0" presId="urn:diagrams.loki3.com/BracketList"/>
    <dgm:cxn modelId="{6202006B-5FF7-4817-98F2-132FCB60849D}" type="presParOf" srcId="{4E9D4F44-3C11-4E7C-9C9C-BCB8B30AF16C}" destId="{D72E0C2E-C7FC-4CE2-ADE4-9F2657E35604}" srcOrd="1" destOrd="0" presId="urn:diagrams.loki3.com/BracketList"/>
    <dgm:cxn modelId="{45465669-C34E-45E0-8DAF-3883132131A4}" type="presParOf" srcId="{4E9D4F44-3C11-4E7C-9C9C-BCB8B30AF16C}" destId="{9A57F4F3-C189-4C2E-9C58-D5CB918F2B7A}" srcOrd="2" destOrd="0" presId="urn:diagrams.loki3.com/BracketList"/>
    <dgm:cxn modelId="{B0252564-2BF8-44DA-B358-EDF876CF4B99}" type="presParOf" srcId="{4E9D4F44-3C11-4E7C-9C9C-BCB8B30AF16C}" destId="{DB392B0C-5414-49DA-B3B4-A3E27AE1F463}" srcOrd="3" destOrd="0" presId="urn:diagrams.loki3.com/BracketList"/>
    <dgm:cxn modelId="{D1490AC5-49DC-4CB8-8189-10FE6F6F81ED}" type="presParOf" srcId="{E487FD4D-57BB-4845-A105-4AA0AF784788}" destId="{7DE6B5BF-E90E-4920-8C28-6A559E884AD0}" srcOrd="1" destOrd="0" presId="urn:diagrams.loki3.com/BracketList"/>
    <dgm:cxn modelId="{762FC0AB-745C-4042-8ADF-38591938A801}" type="presParOf" srcId="{E487FD4D-57BB-4845-A105-4AA0AF784788}" destId="{99CA90F8-796D-491B-9C37-35680FCA99AA}" srcOrd="2" destOrd="0" presId="urn:diagrams.loki3.com/BracketList"/>
    <dgm:cxn modelId="{E9F54646-D16F-428F-AAFC-0BAF74A4EA87}" type="presParOf" srcId="{99CA90F8-796D-491B-9C37-35680FCA99AA}" destId="{AD8E5E96-0343-4008-88D3-3FE09511C73D}" srcOrd="0" destOrd="0" presId="urn:diagrams.loki3.com/BracketList"/>
    <dgm:cxn modelId="{C04AC829-36B5-452F-833E-049FCD53D9D4}" type="presParOf" srcId="{99CA90F8-796D-491B-9C37-35680FCA99AA}" destId="{D1CF7984-5C5E-4A05-98CD-4A8F2CA81216}" srcOrd="1" destOrd="0" presId="urn:diagrams.loki3.com/BracketList"/>
    <dgm:cxn modelId="{96638B9C-F5F5-487E-8914-8FF428D7B245}" type="presParOf" srcId="{99CA90F8-796D-491B-9C37-35680FCA99AA}" destId="{F9216986-833E-4A39-86DD-88C1DBB17CA6}" srcOrd="2" destOrd="0" presId="urn:diagrams.loki3.com/BracketList"/>
    <dgm:cxn modelId="{EA01FA10-4A0F-4A56-BE29-7BFFB31393E4}" type="presParOf" srcId="{99CA90F8-796D-491B-9C37-35680FCA99AA}" destId="{D68B60E3-71C6-4804-B2B3-C8257E4E4557}" srcOrd="3" destOrd="0" presId="urn:diagrams.loki3.com/BracketList"/>
    <dgm:cxn modelId="{A6E9DEE4-7FAC-40C9-A1ED-E31161053BA3}" type="presParOf" srcId="{E487FD4D-57BB-4845-A105-4AA0AF784788}" destId="{364F3678-F476-480B-8C3D-ADB930AE9517}" srcOrd="3" destOrd="0" presId="urn:diagrams.loki3.com/BracketList"/>
    <dgm:cxn modelId="{B8492EFA-595A-452D-9DDF-74B627B5B5D4}" type="presParOf" srcId="{E487FD4D-57BB-4845-A105-4AA0AF784788}" destId="{D33F9290-12D5-4B64-B96F-AC07412D8A79}" srcOrd="4" destOrd="0" presId="urn:diagrams.loki3.com/BracketList"/>
    <dgm:cxn modelId="{7452B3FF-4042-41A4-A962-F34493BD066A}" type="presParOf" srcId="{D33F9290-12D5-4B64-B96F-AC07412D8A79}" destId="{DB9359B0-F79B-4B78-802F-E6ADAA927877}" srcOrd="0" destOrd="0" presId="urn:diagrams.loki3.com/BracketList"/>
    <dgm:cxn modelId="{7AB3CC66-0D22-4BEF-A7BE-F43827AC3A3C}" type="presParOf" srcId="{D33F9290-12D5-4B64-B96F-AC07412D8A79}" destId="{334F80B5-954F-4826-A9B8-F804F744B337}" srcOrd="1" destOrd="0" presId="urn:diagrams.loki3.com/BracketList"/>
    <dgm:cxn modelId="{47B16A2E-4F11-49B7-8CD2-ECD995F97E46}" type="presParOf" srcId="{D33F9290-12D5-4B64-B96F-AC07412D8A79}" destId="{9F93E6CD-5DCD-4613-B075-2E4DA4D019D7}" srcOrd="2" destOrd="0" presId="urn:diagrams.loki3.com/BracketList"/>
    <dgm:cxn modelId="{523F9455-E484-45FA-B372-7F43A64FD540}" type="presParOf" srcId="{D33F9290-12D5-4B64-B96F-AC07412D8A79}" destId="{3AB6D84A-6CAC-45A8-B023-A788415E9C02}" srcOrd="3" destOrd="0" presId="urn:diagrams.loki3.com/BracketList"/>
    <dgm:cxn modelId="{C6DB599B-EDE2-4E6E-AE1E-15C673AA59C8}" type="presParOf" srcId="{E487FD4D-57BB-4845-A105-4AA0AF784788}" destId="{22DF6C23-E639-4612-946F-3FB37DDE6B22}" srcOrd="5" destOrd="0" presId="urn:diagrams.loki3.com/BracketList"/>
    <dgm:cxn modelId="{349ED9E9-9E57-4355-8928-B7274E4B03AB}" type="presParOf" srcId="{E487FD4D-57BB-4845-A105-4AA0AF784788}" destId="{6057FFEB-4655-4D9D-BCB5-035554AE0957}" srcOrd="6" destOrd="0" presId="urn:diagrams.loki3.com/BracketList"/>
    <dgm:cxn modelId="{790252CA-B430-49DF-945F-D66B754D005A}" type="presParOf" srcId="{6057FFEB-4655-4D9D-BCB5-035554AE0957}" destId="{F2212927-F29D-423F-A5D8-D17A7063A946}" srcOrd="0" destOrd="0" presId="urn:diagrams.loki3.com/BracketList"/>
    <dgm:cxn modelId="{CD73ED3D-1213-4F77-B652-777127970900}" type="presParOf" srcId="{6057FFEB-4655-4D9D-BCB5-035554AE0957}" destId="{417986AB-671A-410E-B043-5F62414727FD}" srcOrd="1" destOrd="0" presId="urn:diagrams.loki3.com/BracketList"/>
    <dgm:cxn modelId="{DF07EA01-05C6-4EFF-964B-41220C3D8678}" type="presParOf" srcId="{6057FFEB-4655-4D9D-BCB5-035554AE0957}" destId="{8DF8891C-501A-473E-92BF-A1EBAB5634DF}" srcOrd="2" destOrd="0" presId="urn:diagrams.loki3.com/BracketList"/>
    <dgm:cxn modelId="{CA60F7DE-E09C-4B60-935B-B4914259FDA6}" type="presParOf" srcId="{6057FFEB-4655-4D9D-BCB5-035554AE0957}" destId="{6BFD99D1-BFD1-4992-A9A7-20EA1ADBEC0D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2042D4-684A-47C3-86D8-821C9C454D50}" type="doc">
      <dgm:prSet loTypeId="urn:microsoft.com/office/officeart/2005/8/layout/hList1" loCatId="list" qsTypeId="urn:microsoft.com/office/officeart/2005/8/quickstyle/simple1#7" qsCatId="simple" csTypeId="urn:microsoft.com/office/officeart/2005/8/colors/colorful2#1" csCatId="colorful" phldr="1"/>
      <dgm:spPr/>
      <dgm:t>
        <a:bodyPr/>
        <a:lstStyle/>
        <a:p>
          <a:endParaRPr lang="en-US"/>
        </a:p>
      </dgm:t>
    </dgm:pt>
    <dgm:pt modelId="{4990BE95-38B9-4DA6-B66C-C7ECAA0EABBB}">
      <dgm:prSet phldrT="[Text]"/>
      <dgm:spPr/>
      <dgm:t>
        <a:bodyPr/>
        <a:lstStyle/>
        <a:p>
          <a:r>
            <a:rPr lang="en-US" dirty="0" err="1"/>
            <a:t>Pra-Perencanaan</a:t>
          </a:r>
          <a:endParaRPr lang="en-US" dirty="0"/>
        </a:p>
      </dgm:t>
    </dgm:pt>
    <dgm:pt modelId="{24D30309-97E5-49BF-90E9-FAC7C9DE2CE6}" type="parTrans" cxnId="{A5EB3376-0D1F-4B81-A7BF-B5EF7A6228F3}">
      <dgm:prSet/>
      <dgm:spPr/>
      <dgm:t>
        <a:bodyPr/>
        <a:lstStyle/>
        <a:p>
          <a:endParaRPr lang="en-US"/>
        </a:p>
      </dgm:t>
    </dgm:pt>
    <dgm:pt modelId="{34BEC57E-7AD1-4C8F-ACFC-45E3CF1415B6}" type="sibTrans" cxnId="{A5EB3376-0D1F-4B81-A7BF-B5EF7A6228F3}">
      <dgm:prSet/>
      <dgm:spPr/>
      <dgm:t>
        <a:bodyPr/>
        <a:lstStyle/>
        <a:p>
          <a:endParaRPr lang="en-US"/>
        </a:p>
      </dgm:t>
    </dgm:pt>
    <dgm:pt modelId="{7E067F82-B9D6-41F4-8517-2FE514391EFB}">
      <dgm:prSet phldrT="[Text]"/>
      <dgm:spPr/>
      <dgm:t>
        <a:bodyPr/>
        <a:lstStyle/>
        <a:p>
          <a:pPr marL="224155" indent="-167005" algn="just"/>
          <a:r>
            <a:rPr lang="en-US" dirty="0" err="1"/>
            <a:t>Pengumpulan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</a:t>
          </a:r>
          <a:r>
            <a:rPr lang="en-US" dirty="0" err="1"/>
            <a:t>umum</a:t>
          </a:r>
          <a:r>
            <a:rPr lang="en-US" dirty="0"/>
            <a:t> dan </a:t>
          </a:r>
          <a:r>
            <a:rPr lang="en-US" dirty="0" err="1"/>
            <a:t>penyiapan</a:t>
          </a:r>
          <a:r>
            <a:rPr lang="en-US" dirty="0"/>
            <a:t> instrument yang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digunakan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reviu</a:t>
          </a:r>
          <a:r>
            <a:rPr lang="en-US" dirty="0"/>
            <a:t>, </a:t>
          </a:r>
          <a:r>
            <a:rPr lang="en-US" dirty="0" err="1"/>
            <a:t>meliputi</a:t>
          </a:r>
          <a:r>
            <a:rPr lang="en-US" dirty="0"/>
            <a:t> : </a:t>
          </a:r>
        </a:p>
      </dgm:t>
    </dgm:pt>
    <dgm:pt modelId="{87B3071B-1007-426B-ACA6-A640B485F988}" type="parTrans" cxnId="{EAFED2DF-740F-4F65-969C-664B9A1D8F29}">
      <dgm:prSet/>
      <dgm:spPr/>
      <dgm:t>
        <a:bodyPr/>
        <a:lstStyle/>
        <a:p>
          <a:endParaRPr lang="en-US"/>
        </a:p>
      </dgm:t>
    </dgm:pt>
    <dgm:pt modelId="{6034ED2E-7249-4532-9C34-E0A6A3CA40E9}" type="sibTrans" cxnId="{EAFED2DF-740F-4F65-969C-664B9A1D8F29}">
      <dgm:prSet/>
      <dgm:spPr/>
      <dgm:t>
        <a:bodyPr/>
        <a:lstStyle/>
        <a:p>
          <a:endParaRPr lang="en-US"/>
        </a:p>
      </dgm:t>
    </dgm:pt>
    <dgm:pt modelId="{07C0B4F5-03DD-4B5A-A9D3-BE85B483755C}">
      <dgm:prSet phldrT="[Text]"/>
      <dgm:spPr/>
      <dgm:t>
        <a:bodyPr/>
        <a:lstStyle/>
        <a:p>
          <a:pPr marL="224155" indent="-167005" algn="just"/>
          <a:r>
            <a:rPr lang="en-US" dirty="0" err="1"/>
            <a:t>Penyusunan</a:t>
          </a:r>
          <a:r>
            <a:rPr lang="en-US" dirty="0"/>
            <a:t> Program </a:t>
          </a:r>
          <a:r>
            <a:rPr lang="en-US" dirty="0" err="1"/>
            <a:t>Kerja</a:t>
          </a:r>
          <a:r>
            <a:rPr lang="en-US" dirty="0"/>
            <a:t> </a:t>
          </a:r>
          <a:r>
            <a:rPr lang="en-US" dirty="0" err="1"/>
            <a:t>Reviu</a:t>
          </a:r>
          <a:r>
            <a:rPr lang="en-US" dirty="0"/>
            <a:t> LPPD </a:t>
          </a:r>
        </a:p>
      </dgm:t>
    </dgm:pt>
    <dgm:pt modelId="{380F3BA0-29A8-4B31-A6FC-FE366B8A26D0}" type="parTrans" cxnId="{222211E0-5F82-4EA4-8016-CC251F36B678}">
      <dgm:prSet/>
      <dgm:spPr/>
      <dgm:t>
        <a:bodyPr/>
        <a:lstStyle/>
        <a:p>
          <a:endParaRPr lang="en-US"/>
        </a:p>
      </dgm:t>
    </dgm:pt>
    <dgm:pt modelId="{FB9C15B1-80B7-40E5-A8AB-BDDC69C428C9}" type="sibTrans" cxnId="{222211E0-5F82-4EA4-8016-CC251F36B678}">
      <dgm:prSet/>
      <dgm:spPr/>
      <dgm:t>
        <a:bodyPr/>
        <a:lstStyle/>
        <a:p>
          <a:endParaRPr lang="en-US"/>
        </a:p>
      </dgm:t>
    </dgm:pt>
    <dgm:pt modelId="{81CFA2E5-CE1A-465A-B728-A027CCDB4035}">
      <dgm:prSet phldrT="[Text]"/>
      <dgm:spPr/>
      <dgm:t>
        <a:bodyPr/>
        <a:lstStyle/>
        <a:p>
          <a:r>
            <a:rPr lang="en-US" dirty="0" err="1"/>
            <a:t>Kegiatan</a:t>
          </a:r>
          <a:r>
            <a:rPr lang="en-US" dirty="0"/>
            <a:t> </a:t>
          </a:r>
          <a:r>
            <a:rPr lang="en-US" dirty="0" err="1"/>
            <a:t>Perencanaan</a:t>
          </a:r>
          <a:endParaRPr lang="en-US" dirty="0"/>
        </a:p>
      </dgm:t>
    </dgm:pt>
    <dgm:pt modelId="{445393AB-8CED-4A67-BE66-88CAEFFFEF7B}" type="parTrans" cxnId="{807AAB90-2B7F-4746-AC9C-B1272DA1FFF3}">
      <dgm:prSet/>
      <dgm:spPr/>
      <dgm:t>
        <a:bodyPr/>
        <a:lstStyle/>
        <a:p>
          <a:endParaRPr lang="en-US"/>
        </a:p>
      </dgm:t>
    </dgm:pt>
    <dgm:pt modelId="{2DCC0410-0D3D-440E-810B-B000B0817888}" type="sibTrans" cxnId="{807AAB90-2B7F-4746-AC9C-B1272DA1FFF3}">
      <dgm:prSet/>
      <dgm:spPr/>
      <dgm:t>
        <a:bodyPr/>
        <a:lstStyle/>
        <a:p>
          <a:endParaRPr lang="en-US"/>
        </a:p>
      </dgm:t>
    </dgm:pt>
    <dgm:pt modelId="{2650A919-7990-45FE-B036-E5E1E621A848}">
      <dgm:prSet phldrT="[Text]"/>
      <dgm:spPr/>
      <dgm:t>
        <a:bodyPr/>
        <a:lstStyle/>
        <a:p>
          <a:pPr marL="288925" indent="-288925"/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koordinasi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tim</a:t>
          </a:r>
          <a:r>
            <a:rPr lang="en-US" dirty="0"/>
            <a:t> </a:t>
          </a:r>
          <a:r>
            <a:rPr lang="en-US" dirty="0" err="1"/>
            <a:t>penyusun</a:t>
          </a:r>
          <a:r>
            <a:rPr lang="en-US" dirty="0"/>
            <a:t> LPPD,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mengidentifikasi</a:t>
          </a:r>
          <a:r>
            <a:rPr lang="en-US" dirty="0"/>
            <a:t> </a:t>
          </a:r>
          <a:r>
            <a:rPr lang="en-US" dirty="0" err="1"/>
            <a:t>permasalahan</a:t>
          </a:r>
          <a:r>
            <a:rPr lang="en-US" dirty="0"/>
            <a:t> yang </a:t>
          </a:r>
          <a:r>
            <a:rPr lang="en-US" dirty="0" err="1"/>
            <a:t>berkaitan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penyusunan</a:t>
          </a:r>
          <a:r>
            <a:rPr lang="en-US" dirty="0"/>
            <a:t> LPPD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harapan</a:t>
          </a:r>
          <a:r>
            <a:rPr lang="en-US" dirty="0"/>
            <a:t>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menghasilkan</a:t>
          </a:r>
          <a:r>
            <a:rPr lang="en-US" dirty="0"/>
            <a:t> </a:t>
          </a:r>
          <a:r>
            <a:rPr lang="en-US" dirty="0" err="1"/>
            <a:t>efektivitas</a:t>
          </a:r>
          <a:r>
            <a:rPr lang="en-US" dirty="0"/>
            <a:t> </a:t>
          </a:r>
          <a:r>
            <a:rPr lang="en-US" dirty="0" err="1"/>
            <a:t>pelaksanaan</a:t>
          </a:r>
          <a:r>
            <a:rPr lang="en-US" dirty="0"/>
            <a:t> </a:t>
          </a:r>
          <a:r>
            <a:rPr lang="en-US" dirty="0" err="1"/>
            <a:t>reviu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pelaksanaan</a:t>
          </a:r>
          <a:r>
            <a:rPr lang="en-US" dirty="0"/>
            <a:t> </a:t>
          </a:r>
          <a:r>
            <a:rPr lang="en-US" dirty="0" err="1"/>
            <a:t>verifikasi</a:t>
          </a:r>
          <a:r>
            <a:rPr lang="en-US" dirty="0"/>
            <a:t> dan </a:t>
          </a:r>
          <a:r>
            <a:rPr lang="en-US" dirty="0" err="1"/>
            <a:t>validasi</a:t>
          </a:r>
          <a:endParaRPr lang="en-US" dirty="0"/>
        </a:p>
      </dgm:t>
    </dgm:pt>
    <dgm:pt modelId="{CEB5BCF4-EFB6-464A-AF20-EDECC2C9A827}" type="parTrans" cxnId="{3890AE54-A52E-47A6-80CF-943FF41D7CA2}">
      <dgm:prSet/>
      <dgm:spPr/>
      <dgm:t>
        <a:bodyPr/>
        <a:lstStyle/>
        <a:p>
          <a:endParaRPr lang="en-US"/>
        </a:p>
      </dgm:t>
    </dgm:pt>
    <dgm:pt modelId="{3ADA9CA4-634B-4C0A-90C2-D4FB3F36606C}" type="sibTrans" cxnId="{3890AE54-A52E-47A6-80CF-943FF41D7CA2}">
      <dgm:prSet/>
      <dgm:spPr/>
      <dgm:t>
        <a:bodyPr/>
        <a:lstStyle/>
        <a:p>
          <a:endParaRPr lang="en-US"/>
        </a:p>
      </dgm:t>
    </dgm:pt>
    <dgm:pt modelId="{720E45AD-6426-4227-8B6E-DEECBF573965}">
      <dgm:prSet phldrT="[Text]"/>
      <dgm:spPr/>
      <dgm:t>
        <a:bodyPr/>
        <a:lstStyle/>
        <a:p>
          <a:pPr marL="288925" indent="-288925"/>
          <a:r>
            <a:rPr lang="en-US" dirty="0" err="1"/>
            <a:t>Penyusunan</a:t>
          </a:r>
          <a:r>
            <a:rPr lang="en-US" dirty="0"/>
            <a:t> </a:t>
          </a:r>
          <a:r>
            <a:rPr lang="en-US" dirty="0" err="1"/>
            <a:t>tim</a:t>
          </a:r>
          <a:r>
            <a:rPr lang="en-US" dirty="0"/>
            <a:t> </a:t>
          </a:r>
          <a:r>
            <a:rPr lang="en-US" dirty="0" err="1"/>
            <a:t>reviu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mempertimbangkan</a:t>
          </a:r>
          <a:r>
            <a:rPr lang="en-US" dirty="0"/>
            <a:t> </a:t>
          </a:r>
          <a:r>
            <a:rPr lang="en-US" dirty="0" err="1"/>
            <a:t>kompetensi</a:t>
          </a:r>
          <a:r>
            <a:rPr lang="en-US" dirty="0"/>
            <a:t> </a:t>
          </a:r>
          <a:r>
            <a:rPr lang="en-US" dirty="0" err="1"/>
            <a:t>teknis</a:t>
          </a:r>
          <a:r>
            <a:rPr lang="en-US" dirty="0"/>
            <a:t>, </a:t>
          </a:r>
          <a:r>
            <a:rPr lang="en-US" dirty="0" err="1"/>
            <a:t>jumlah</a:t>
          </a:r>
          <a:r>
            <a:rPr lang="en-US" dirty="0"/>
            <a:t> </a:t>
          </a:r>
          <a:r>
            <a:rPr lang="en-US" dirty="0" err="1"/>
            <a:t>personil</a:t>
          </a:r>
          <a:r>
            <a:rPr lang="en-US" dirty="0"/>
            <a:t> dan </a:t>
          </a:r>
          <a:r>
            <a:rPr lang="en-US" dirty="0" err="1"/>
            <a:t>beban</a:t>
          </a:r>
          <a:r>
            <a:rPr lang="en-US" dirty="0"/>
            <a:t> </a:t>
          </a:r>
          <a:r>
            <a:rPr lang="en-US" dirty="0" err="1"/>
            <a:t>kerja</a:t>
          </a:r>
          <a:r>
            <a:rPr lang="en-US" dirty="0"/>
            <a:t>. </a:t>
          </a:r>
          <a:r>
            <a:rPr lang="en-US" dirty="0" err="1"/>
            <a:t>Penyusunan</a:t>
          </a:r>
          <a:r>
            <a:rPr lang="en-US" dirty="0"/>
            <a:t> </a:t>
          </a:r>
          <a:r>
            <a:rPr lang="en-US" dirty="0" err="1"/>
            <a:t>surat</a:t>
          </a:r>
          <a:r>
            <a:rPr lang="en-US" dirty="0"/>
            <a:t> </a:t>
          </a:r>
          <a:r>
            <a:rPr lang="en-US" dirty="0" err="1"/>
            <a:t>tugas</a:t>
          </a:r>
          <a:r>
            <a:rPr lang="en-US" dirty="0"/>
            <a:t> </a:t>
          </a:r>
          <a:r>
            <a:rPr lang="en-US" dirty="0" err="1"/>
            <a:t>menjelaskan</a:t>
          </a:r>
          <a:r>
            <a:rPr lang="en-US" dirty="0"/>
            <a:t> </a:t>
          </a:r>
          <a:r>
            <a:rPr lang="en-US" dirty="0" err="1"/>
            <a:t>susunan</a:t>
          </a:r>
          <a:r>
            <a:rPr lang="en-US" dirty="0"/>
            <a:t> </a:t>
          </a:r>
          <a:r>
            <a:rPr lang="en-US" dirty="0" err="1"/>
            <a:t>tim</a:t>
          </a:r>
          <a:r>
            <a:rPr lang="en-US" dirty="0"/>
            <a:t>, </a:t>
          </a:r>
          <a:r>
            <a:rPr lang="en-US" dirty="0" err="1"/>
            <a:t>ruang</a:t>
          </a:r>
          <a:r>
            <a:rPr lang="en-US" dirty="0"/>
            <a:t> </a:t>
          </a:r>
          <a:r>
            <a:rPr lang="en-US" dirty="0" err="1"/>
            <a:t>lingkup</a:t>
          </a:r>
          <a:r>
            <a:rPr lang="en-US" dirty="0"/>
            <a:t> </a:t>
          </a:r>
          <a:r>
            <a:rPr lang="en-US" dirty="0" err="1"/>
            <a:t>reviu</a:t>
          </a:r>
          <a:r>
            <a:rPr lang="en-US" dirty="0"/>
            <a:t>, </a:t>
          </a:r>
          <a:r>
            <a:rPr lang="en-US" dirty="0" err="1"/>
            <a:t>lokasi</a:t>
          </a:r>
          <a:r>
            <a:rPr lang="en-US" dirty="0"/>
            <a:t> dan </a:t>
          </a:r>
          <a:r>
            <a:rPr lang="en-US" dirty="0" err="1"/>
            <a:t>jadwal</a:t>
          </a:r>
          <a:r>
            <a:rPr lang="en-US" dirty="0"/>
            <a:t> </a:t>
          </a:r>
          <a:r>
            <a:rPr lang="en-US" dirty="0" err="1"/>
            <a:t>waktu</a:t>
          </a:r>
          <a:r>
            <a:rPr lang="en-US" dirty="0"/>
            <a:t> </a:t>
          </a:r>
          <a:r>
            <a:rPr lang="en-US" dirty="0" err="1"/>
            <a:t>pelaksanaan</a:t>
          </a:r>
          <a:r>
            <a:rPr lang="en-US" dirty="0"/>
            <a:t> </a:t>
          </a:r>
          <a:r>
            <a:rPr lang="en-US" dirty="0" err="1"/>
            <a:t>reviu</a:t>
          </a:r>
          <a:endParaRPr lang="en-US" dirty="0"/>
        </a:p>
      </dgm:t>
    </dgm:pt>
    <dgm:pt modelId="{99DD62C1-FCB6-4556-838F-5B8FC17E07A7}" type="parTrans" cxnId="{F33676DF-4DD2-43F9-87BC-0D13F85179F1}">
      <dgm:prSet/>
      <dgm:spPr/>
      <dgm:t>
        <a:bodyPr/>
        <a:lstStyle/>
        <a:p>
          <a:endParaRPr lang="en-US"/>
        </a:p>
      </dgm:t>
    </dgm:pt>
    <dgm:pt modelId="{363F606B-2A15-4681-96EB-6CCE16FCFEF7}" type="sibTrans" cxnId="{F33676DF-4DD2-43F9-87BC-0D13F85179F1}">
      <dgm:prSet/>
      <dgm:spPr/>
      <dgm:t>
        <a:bodyPr/>
        <a:lstStyle/>
        <a:p>
          <a:endParaRPr lang="en-US"/>
        </a:p>
      </dgm:t>
    </dgm:pt>
    <dgm:pt modelId="{60C158BF-40FB-4B9E-A0D8-DC85DE1EE0BB}">
      <dgm:prSet phldrT="[Text]"/>
      <dgm:spPr/>
      <dgm:t>
        <a:bodyPr/>
        <a:lstStyle/>
        <a:p>
          <a:pPr marL="465455" indent="-241300" algn="just">
            <a:buFont typeface="Wingdings" panose="05000000000000000000" pitchFamily="2" charset="2"/>
            <a:buChar char="v"/>
          </a:pPr>
          <a:r>
            <a:rPr lang="en-US" dirty="0" err="1"/>
            <a:t>Pedoman</a:t>
          </a:r>
          <a:r>
            <a:rPr lang="en-US" dirty="0"/>
            <a:t> </a:t>
          </a:r>
          <a:r>
            <a:rPr lang="en-US" dirty="0" err="1"/>
            <a:t>serta</a:t>
          </a:r>
          <a:r>
            <a:rPr lang="en-US" dirty="0"/>
            <a:t> </a:t>
          </a:r>
          <a:r>
            <a:rPr lang="en-US" dirty="0" err="1"/>
            <a:t>Petunjuk</a:t>
          </a:r>
          <a:r>
            <a:rPr lang="en-US" dirty="0"/>
            <a:t> </a:t>
          </a:r>
          <a:r>
            <a:rPr lang="en-US" dirty="0" err="1"/>
            <a:t>Teknis</a:t>
          </a:r>
          <a:r>
            <a:rPr lang="en-US" dirty="0"/>
            <a:t> </a:t>
          </a:r>
          <a:r>
            <a:rPr lang="en-US" dirty="0" err="1"/>
            <a:t>Penyusunan</a:t>
          </a:r>
          <a:r>
            <a:rPr lang="en-US" dirty="0"/>
            <a:t> LPPD</a:t>
          </a:r>
        </a:p>
      </dgm:t>
    </dgm:pt>
    <dgm:pt modelId="{EA20E7FE-2F42-409B-A919-161EE1CA6CB4}" type="parTrans" cxnId="{0B9E7F53-C617-4B5B-8F20-CE68E5E59741}">
      <dgm:prSet/>
      <dgm:spPr/>
      <dgm:t>
        <a:bodyPr/>
        <a:lstStyle/>
        <a:p>
          <a:endParaRPr lang="en-US"/>
        </a:p>
      </dgm:t>
    </dgm:pt>
    <dgm:pt modelId="{B143F238-0DC9-44A9-9725-1AD8CE65665B}" type="sibTrans" cxnId="{0B9E7F53-C617-4B5B-8F20-CE68E5E59741}">
      <dgm:prSet/>
      <dgm:spPr/>
      <dgm:t>
        <a:bodyPr/>
        <a:lstStyle/>
        <a:p>
          <a:endParaRPr lang="en-US"/>
        </a:p>
      </dgm:t>
    </dgm:pt>
    <dgm:pt modelId="{1A693048-4E54-49E8-9865-89ED6DFEA613}">
      <dgm:prSet phldrT="[Text]"/>
      <dgm:spPr/>
      <dgm:t>
        <a:bodyPr/>
        <a:lstStyle/>
        <a:p>
          <a:pPr marL="465455" indent="-241300" algn="just">
            <a:buFont typeface="Wingdings" panose="05000000000000000000" pitchFamily="2" charset="2"/>
            <a:buChar char="v"/>
          </a:pPr>
          <a:r>
            <a:rPr lang="en-US" dirty="0" err="1"/>
            <a:t>Laporan</a:t>
          </a:r>
          <a:r>
            <a:rPr lang="en-US" dirty="0"/>
            <a:t> </a:t>
          </a:r>
          <a:r>
            <a:rPr lang="en-US" dirty="0" err="1"/>
            <a:t>Pertanggungjawaban</a:t>
          </a:r>
          <a:r>
            <a:rPr lang="en-US" dirty="0"/>
            <a:t> </a:t>
          </a:r>
          <a:r>
            <a:rPr lang="en-US" dirty="0" err="1"/>
            <a:t>Pelaksanaan</a:t>
          </a:r>
          <a:r>
            <a:rPr lang="en-US" dirty="0"/>
            <a:t> APBD </a:t>
          </a:r>
        </a:p>
      </dgm:t>
    </dgm:pt>
    <dgm:pt modelId="{3B16920E-2E38-47C1-9618-A924ABD9BAD1}" type="parTrans" cxnId="{7DC84698-71C3-440D-B60C-8512375902CA}">
      <dgm:prSet/>
      <dgm:spPr/>
      <dgm:t>
        <a:bodyPr/>
        <a:lstStyle/>
        <a:p>
          <a:endParaRPr lang="en-US"/>
        </a:p>
      </dgm:t>
    </dgm:pt>
    <dgm:pt modelId="{1EDC5B7B-1A09-48C7-BD46-3382813145DD}" type="sibTrans" cxnId="{7DC84698-71C3-440D-B60C-8512375902CA}">
      <dgm:prSet/>
      <dgm:spPr/>
      <dgm:t>
        <a:bodyPr/>
        <a:lstStyle/>
        <a:p>
          <a:endParaRPr lang="en-US"/>
        </a:p>
      </dgm:t>
    </dgm:pt>
    <dgm:pt modelId="{C475B78C-375C-4578-AD04-F2FF42D193E3}">
      <dgm:prSet phldrT="[Text]"/>
      <dgm:spPr/>
      <dgm:t>
        <a:bodyPr/>
        <a:lstStyle/>
        <a:p>
          <a:pPr marL="465455" indent="-241300" algn="just">
            <a:buFont typeface="Wingdings" panose="05000000000000000000" pitchFamily="2" charset="2"/>
            <a:buChar char="v"/>
          </a:pPr>
          <a:r>
            <a:rPr lang="en-US" dirty="0" err="1"/>
            <a:t>Informasi</a:t>
          </a:r>
          <a:r>
            <a:rPr lang="en-US" dirty="0"/>
            <a:t> </a:t>
          </a:r>
          <a:r>
            <a:rPr lang="en-US" dirty="0" err="1"/>
            <a:t>Keuangan</a:t>
          </a:r>
          <a:r>
            <a:rPr lang="en-US" dirty="0"/>
            <a:t> Daerah </a:t>
          </a:r>
        </a:p>
      </dgm:t>
    </dgm:pt>
    <dgm:pt modelId="{5CF774F0-FA9F-453C-BEFE-3F23650AEC9F}" type="parTrans" cxnId="{737BC110-091C-4617-936E-954F0D5688C7}">
      <dgm:prSet/>
      <dgm:spPr/>
      <dgm:t>
        <a:bodyPr/>
        <a:lstStyle/>
        <a:p>
          <a:endParaRPr lang="en-US"/>
        </a:p>
      </dgm:t>
    </dgm:pt>
    <dgm:pt modelId="{EB5995DF-3E69-4DFD-85D7-5D2CF88264BA}" type="sibTrans" cxnId="{737BC110-091C-4617-936E-954F0D5688C7}">
      <dgm:prSet/>
      <dgm:spPr/>
      <dgm:t>
        <a:bodyPr/>
        <a:lstStyle/>
        <a:p>
          <a:endParaRPr lang="en-US"/>
        </a:p>
      </dgm:t>
    </dgm:pt>
    <dgm:pt modelId="{FB11CB88-88BD-49FE-9962-BCEED0752E2C}">
      <dgm:prSet phldrT="[Text]"/>
      <dgm:spPr/>
      <dgm:t>
        <a:bodyPr/>
        <a:lstStyle/>
        <a:p>
          <a:pPr marL="465455" indent="-241300" algn="just">
            <a:buFont typeface="Wingdings" panose="05000000000000000000" pitchFamily="2" charset="2"/>
            <a:buChar char="v"/>
          </a:pPr>
          <a:r>
            <a:rPr lang="en-US" dirty="0" err="1"/>
            <a:t>Laporan</a:t>
          </a:r>
          <a:r>
            <a:rPr lang="en-US" dirty="0"/>
            <a:t> </a:t>
          </a:r>
          <a:r>
            <a:rPr lang="en-US" dirty="0" err="1"/>
            <a:t>Kinerja</a:t>
          </a:r>
          <a:r>
            <a:rPr lang="en-US" dirty="0"/>
            <a:t> </a:t>
          </a:r>
          <a:r>
            <a:rPr lang="en-US" dirty="0" err="1"/>
            <a:t>Instansi</a:t>
          </a:r>
          <a:r>
            <a:rPr lang="en-US" dirty="0"/>
            <a:t> </a:t>
          </a:r>
          <a:r>
            <a:rPr lang="en-US" dirty="0" err="1"/>
            <a:t>Pemerintah</a:t>
          </a:r>
          <a:r>
            <a:rPr lang="en-US" dirty="0"/>
            <a:t> (LAKIN)</a:t>
          </a:r>
        </a:p>
      </dgm:t>
    </dgm:pt>
    <dgm:pt modelId="{8396ADC8-7045-4D2B-B51B-22FF72DE68F7}" type="parTrans" cxnId="{00756F36-71FE-423C-9116-FF8A6586D8DE}">
      <dgm:prSet/>
      <dgm:spPr/>
      <dgm:t>
        <a:bodyPr/>
        <a:lstStyle/>
        <a:p>
          <a:endParaRPr lang="en-US"/>
        </a:p>
      </dgm:t>
    </dgm:pt>
    <dgm:pt modelId="{55B23CA9-DB94-4EFD-83DE-80FB79E574A3}" type="sibTrans" cxnId="{00756F36-71FE-423C-9116-FF8A6586D8DE}">
      <dgm:prSet/>
      <dgm:spPr/>
      <dgm:t>
        <a:bodyPr/>
        <a:lstStyle/>
        <a:p>
          <a:endParaRPr lang="en-US"/>
        </a:p>
      </dgm:t>
    </dgm:pt>
    <dgm:pt modelId="{DAF0E53A-EF37-4C45-B68F-7FA9EBAE803E}">
      <dgm:prSet phldrT="[Text]"/>
      <dgm:spPr/>
      <dgm:t>
        <a:bodyPr/>
        <a:lstStyle/>
        <a:p>
          <a:pPr marL="465455" indent="-241300" algn="just">
            <a:buFont typeface="Wingdings" panose="05000000000000000000" pitchFamily="2" charset="2"/>
            <a:buChar char="v"/>
          </a:pPr>
          <a:r>
            <a:rPr lang="en-US" dirty="0" err="1"/>
            <a:t>Laporan</a:t>
          </a:r>
          <a:r>
            <a:rPr lang="en-US" dirty="0"/>
            <a:t> </a:t>
          </a:r>
          <a:r>
            <a:rPr lang="en-US" dirty="0" err="1"/>
            <a:t>hasil</a:t>
          </a:r>
          <a:r>
            <a:rPr lang="en-US" dirty="0"/>
            <a:t> </a:t>
          </a:r>
          <a:r>
            <a:rPr lang="en-US" dirty="0" err="1"/>
            <a:t>pembinaan</a:t>
          </a:r>
          <a:r>
            <a:rPr lang="en-US" dirty="0"/>
            <a:t>, </a:t>
          </a:r>
          <a:r>
            <a:rPr lang="en-US" dirty="0" err="1"/>
            <a:t>penelitian</a:t>
          </a:r>
          <a:r>
            <a:rPr lang="en-US" dirty="0"/>
            <a:t>, </a:t>
          </a:r>
          <a:r>
            <a:rPr lang="en-US" dirty="0" err="1"/>
            <a:t>pengembangan</a:t>
          </a:r>
          <a:r>
            <a:rPr lang="en-US" dirty="0"/>
            <a:t>, </a:t>
          </a:r>
          <a:r>
            <a:rPr lang="en-US" dirty="0" err="1"/>
            <a:t>pemantauan</a:t>
          </a:r>
          <a:r>
            <a:rPr lang="en-US" dirty="0"/>
            <a:t> dan </a:t>
          </a:r>
          <a:r>
            <a:rPr lang="en-US" dirty="0" err="1"/>
            <a:t>pengawasan</a:t>
          </a:r>
          <a:r>
            <a:rPr lang="en-US" dirty="0"/>
            <a:t> </a:t>
          </a:r>
          <a:r>
            <a:rPr lang="en-US" dirty="0" err="1"/>
            <a:t>pelaksanaan</a:t>
          </a:r>
          <a:r>
            <a:rPr lang="en-US" dirty="0"/>
            <a:t> </a:t>
          </a:r>
          <a:r>
            <a:rPr lang="en-US" dirty="0" err="1"/>
            <a:t>urusan</a:t>
          </a:r>
          <a:r>
            <a:rPr lang="en-US" dirty="0"/>
            <a:t> </a:t>
          </a:r>
          <a:r>
            <a:rPr lang="en-US" dirty="0" err="1"/>
            <a:t>Pemda</a:t>
          </a:r>
          <a:r>
            <a:rPr lang="en-US" dirty="0"/>
            <a:t> </a:t>
          </a:r>
        </a:p>
      </dgm:t>
    </dgm:pt>
    <dgm:pt modelId="{C18C12E5-3FFE-406C-B56F-E67794FABA34}" type="parTrans" cxnId="{DC76DA78-B81B-4236-8DD0-7D1498702E49}">
      <dgm:prSet/>
      <dgm:spPr/>
      <dgm:t>
        <a:bodyPr/>
        <a:lstStyle/>
        <a:p>
          <a:endParaRPr lang="en-US"/>
        </a:p>
      </dgm:t>
    </dgm:pt>
    <dgm:pt modelId="{C38F235A-22E8-477B-8358-6D7A9166749C}" type="sibTrans" cxnId="{DC76DA78-B81B-4236-8DD0-7D1498702E49}">
      <dgm:prSet/>
      <dgm:spPr/>
      <dgm:t>
        <a:bodyPr/>
        <a:lstStyle/>
        <a:p>
          <a:endParaRPr lang="en-US"/>
        </a:p>
      </dgm:t>
    </dgm:pt>
    <dgm:pt modelId="{727F7952-043D-4981-BCD3-9E5C13D21123}">
      <dgm:prSet phldrT="[Text]"/>
      <dgm:spPr/>
      <dgm:t>
        <a:bodyPr/>
        <a:lstStyle/>
        <a:p>
          <a:pPr marL="465455" indent="-241300" algn="just">
            <a:buFont typeface="Wingdings" panose="05000000000000000000" pitchFamily="2" charset="2"/>
            <a:buChar char="v"/>
          </a:pPr>
          <a:r>
            <a:rPr lang="en-US" dirty="0" err="1"/>
            <a:t>Laporan</a:t>
          </a:r>
          <a:r>
            <a:rPr lang="en-US" dirty="0"/>
            <a:t> </a:t>
          </a:r>
          <a:r>
            <a:rPr lang="en-US" dirty="0" err="1"/>
            <a:t>hasil</a:t>
          </a:r>
          <a:r>
            <a:rPr lang="en-US" dirty="0"/>
            <a:t> survey </a:t>
          </a:r>
          <a:r>
            <a:rPr lang="en-US" dirty="0" err="1"/>
            <a:t>kepuasan</a:t>
          </a:r>
          <a:r>
            <a:rPr lang="en-US" dirty="0"/>
            <a:t> </a:t>
          </a:r>
          <a:r>
            <a:rPr lang="en-US" dirty="0" err="1"/>
            <a:t>masyarakat</a:t>
          </a:r>
          <a:r>
            <a:rPr lang="en-US" dirty="0"/>
            <a:t> </a:t>
          </a:r>
        </a:p>
      </dgm:t>
    </dgm:pt>
    <dgm:pt modelId="{B9C8C483-36F7-4328-84EC-CA776A6AE6CE}" type="parTrans" cxnId="{FC25A29F-E6C5-46C2-BCA6-40CFE35E89ED}">
      <dgm:prSet/>
      <dgm:spPr/>
      <dgm:t>
        <a:bodyPr/>
        <a:lstStyle/>
        <a:p>
          <a:endParaRPr lang="en-US"/>
        </a:p>
      </dgm:t>
    </dgm:pt>
    <dgm:pt modelId="{57A72DFF-68A5-4C4B-A669-69FA0CBDC19C}" type="sibTrans" cxnId="{FC25A29F-E6C5-46C2-BCA6-40CFE35E89ED}">
      <dgm:prSet/>
      <dgm:spPr/>
      <dgm:t>
        <a:bodyPr/>
        <a:lstStyle/>
        <a:p>
          <a:endParaRPr lang="en-US"/>
        </a:p>
      </dgm:t>
    </dgm:pt>
    <dgm:pt modelId="{DA950D62-2737-4BBA-9BD8-64C141D22542}">
      <dgm:prSet phldrT="[Text]"/>
      <dgm:spPr/>
      <dgm:t>
        <a:bodyPr/>
        <a:lstStyle/>
        <a:p>
          <a:pPr marL="465455" indent="-241300" algn="just">
            <a:buFont typeface="Wingdings" panose="05000000000000000000" pitchFamily="2" charset="2"/>
            <a:buChar char="v"/>
          </a:pPr>
          <a:r>
            <a:rPr lang="en-US" dirty="0" err="1"/>
            <a:t>Laporan</a:t>
          </a:r>
          <a:r>
            <a:rPr lang="en-US" dirty="0"/>
            <a:t> KDH </a:t>
          </a:r>
          <a:r>
            <a:rPr lang="en-US" dirty="0" err="1"/>
            <a:t>atas</a:t>
          </a:r>
          <a:r>
            <a:rPr lang="en-US" dirty="0"/>
            <a:t> </a:t>
          </a:r>
          <a:r>
            <a:rPr lang="en-US" dirty="0" err="1"/>
            <a:t>permintaan</a:t>
          </a:r>
          <a:r>
            <a:rPr lang="en-US" dirty="0"/>
            <a:t> </a:t>
          </a:r>
          <a:r>
            <a:rPr lang="en-US" dirty="0" err="1"/>
            <a:t>khusus</a:t>
          </a:r>
          <a:r>
            <a:rPr lang="en-US" dirty="0"/>
            <a:t> </a:t>
          </a:r>
        </a:p>
      </dgm:t>
    </dgm:pt>
    <dgm:pt modelId="{BDDD0BCA-4BAB-41F8-ACEC-D5E629653175}" type="parTrans" cxnId="{66952932-7F49-408A-9E4F-62E3B12AC2BF}">
      <dgm:prSet/>
      <dgm:spPr/>
      <dgm:t>
        <a:bodyPr/>
        <a:lstStyle/>
        <a:p>
          <a:endParaRPr lang="en-US"/>
        </a:p>
      </dgm:t>
    </dgm:pt>
    <dgm:pt modelId="{BDAF29F0-0006-4FAF-8BCC-1C4D1A88B8B3}" type="sibTrans" cxnId="{66952932-7F49-408A-9E4F-62E3B12AC2BF}">
      <dgm:prSet/>
      <dgm:spPr/>
      <dgm:t>
        <a:bodyPr/>
        <a:lstStyle/>
        <a:p>
          <a:endParaRPr lang="en-US"/>
        </a:p>
      </dgm:t>
    </dgm:pt>
    <dgm:pt modelId="{AD397A29-0338-499F-BB2E-CD8182237D57}">
      <dgm:prSet phldrT="[Text]"/>
      <dgm:spPr/>
      <dgm:t>
        <a:bodyPr/>
        <a:lstStyle/>
        <a:p>
          <a:pPr marL="465455" indent="-241300" algn="just">
            <a:buFont typeface="Wingdings" panose="05000000000000000000" pitchFamily="2" charset="2"/>
            <a:buChar char="v"/>
          </a:pPr>
          <a:r>
            <a:rPr lang="en-US" dirty="0" err="1"/>
            <a:t>Laporan</a:t>
          </a:r>
          <a:r>
            <a:rPr lang="en-US" dirty="0"/>
            <a:t> </a:t>
          </a:r>
          <a:r>
            <a:rPr lang="en-US" dirty="0" err="1"/>
            <a:t>berkaitan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penyelenggaraan</a:t>
          </a:r>
          <a:r>
            <a:rPr lang="en-US" dirty="0"/>
            <a:t> </a:t>
          </a:r>
          <a:r>
            <a:rPr lang="en-US" dirty="0" err="1"/>
            <a:t>Pemda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Lembaga </a:t>
          </a:r>
          <a:r>
            <a:rPr lang="en-US" dirty="0" err="1"/>
            <a:t>independen</a:t>
          </a:r>
          <a:endParaRPr lang="en-US" dirty="0"/>
        </a:p>
      </dgm:t>
    </dgm:pt>
    <dgm:pt modelId="{8F67843D-1849-4554-B5DD-9B40CFD68B18}" type="parTrans" cxnId="{ECE58C6A-99D6-4642-9B72-FE4E58AB9FB2}">
      <dgm:prSet/>
      <dgm:spPr/>
      <dgm:t>
        <a:bodyPr/>
        <a:lstStyle/>
        <a:p>
          <a:endParaRPr lang="en-US"/>
        </a:p>
      </dgm:t>
    </dgm:pt>
    <dgm:pt modelId="{11FEDB0C-4E0A-4145-B7BA-39FACA3934A2}" type="sibTrans" cxnId="{ECE58C6A-99D6-4642-9B72-FE4E58AB9FB2}">
      <dgm:prSet/>
      <dgm:spPr/>
      <dgm:t>
        <a:bodyPr/>
        <a:lstStyle/>
        <a:p>
          <a:endParaRPr lang="en-US"/>
        </a:p>
      </dgm:t>
    </dgm:pt>
    <dgm:pt modelId="{C584AC1B-15CE-41EE-9121-45B4ED0FBE8E}">
      <dgm:prSet phldrT="[Text]"/>
      <dgm:spPr/>
      <dgm:t>
        <a:bodyPr/>
        <a:lstStyle/>
        <a:p>
          <a:pPr marL="465455" indent="-241300" algn="just">
            <a:buFont typeface="Wingdings" panose="05000000000000000000" pitchFamily="2" charset="2"/>
            <a:buChar char="v"/>
          </a:pPr>
          <a:r>
            <a:rPr lang="en-US" dirty="0" err="1"/>
            <a:t>Laporan</a:t>
          </a:r>
          <a:r>
            <a:rPr lang="en-US" dirty="0"/>
            <a:t> dan/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lain yang </a:t>
          </a:r>
          <a:r>
            <a:rPr lang="en-US" dirty="0" err="1"/>
            <a:t>akurat</a:t>
          </a:r>
          <a:r>
            <a:rPr lang="en-US" dirty="0"/>
            <a:t> dan </a:t>
          </a:r>
          <a:r>
            <a:rPr lang="en-US" dirty="0" err="1"/>
            <a:t>jelas</a:t>
          </a:r>
          <a:r>
            <a:rPr lang="en-US" dirty="0"/>
            <a:t> </a:t>
          </a:r>
          <a:r>
            <a:rPr lang="en-US" dirty="0" err="1"/>
            <a:t>penanggungjawabnya</a:t>
          </a:r>
          <a:endParaRPr lang="en-US" dirty="0"/>
        </a:p>
      </dgm:t>
    </dgm:pt>
    <dgm:pt modelId="{936A70FA-9D52-40E9-AED6-C0A18012A49A}" type="parTrans" cxnId="{F86FFD55-77DA-4C85-AB84-E9BC0C80F3C1}">
      <dgm:prSet/>
      <dgm:spPr/>
      <dgm:t>
        <a:bodyPr/>
        <a:lstStyle/>
        <a:p>
          <a:endParaRPr lang="en-US"/>
        </a:p>
      </dgm:t>
    </dgm:pt>
    <dgm:pt modelId="{7180A244-4DCF-48B1-B1AE-5BD6122808B0}" type="sibTrans" cxnId="{F86FFD55-77DA-4C85-AB84-E9BC0C80F3C1}">
      <dgm:prSet/>
      <dgm:spPr/>
      <dgm:t>
        <a:bodyPr/>
        <a:lstStyle/>
        <a:p>
          <a:endParaRPr lang="en-US"/>
        </a:p>
      </dgm:t>
    </dgm:pt>
    <dgm:pt modelId="{38FB9985-FAD2-4338-9FDB-509612AA670C}">
      <dgm:prSet phldrT="[Text]"/>
      <dgm:spPr/>
      <dgm:t>
        <a:bodyPr/>
        <a:lstStyle/>
        <a:p>
          <a:pPr marL="224155" indent="-167005" algn="just"/>
          <a:r>
            <a:rPr lang="en-US" dirty="0" err="1"/>
            <a:t>Penyusunan</a:t>
          </a:r>
          <a:r>
            <a:rPr lang="en-US" dirty="0"/>
            <a:t> </a:t>
          </a:r>
          <a:r>
            <a:rPr lang="en-US" dirty="0" err="1"/>
            <a:t>jadwal</a:t>
          </a:r>
          <a:r>
            <a:rPr lang="en-US" dirty="0"/>
            <a:t> </a:t>
          </a:r>
          <a:r>
            <a:rPr lang="en-US" dirty="0" err="1"/>
            <a:t>reviu</a:t>
          </a:r>
          <a:r>
            <a:rPr lang="en-US" dirty="0"/>
            <a:t> dan </a:t>
          </a:r>
          <a:r>
            <a:rPr lang="en-US" dirty="0" err="1"/>
            <a:t>pembuatan</a:t>
          </a:r>
          <a:r>
            <a:rPr lang="en-US" dirty="0"/>
            <a:t> </a:t>
          </a:r>
          <a:r>
            <a:rPr lang="en-US" dirty="0" err="1"/>
            <a:t>surat</a:t>
          </a:r>
          <a:r>
            <a:rPr lang="en-US" dirty="0"/>
            <a:t> </a:t>
          </a:r>
          <a:r>
            <a:rPr lang="en-US" dirty="0" err="1"/>
            <a:t>tugas</a:t>
          </a:r>
          <a:r>
            <a:rPr lang="en-US" dirty="0"/>
            <a:t> </a:t>
          </a:r>
          <a:r>
            <a:rPr lang="en-US" dirty="0" err="1"/>
            <a:t>reviu</a:t>
          </a:r>
          <a:endParaRPr lang="en-US" dirty="0"/>
        </a:p>
      </dgm:t>
    </dgm:pt>
    <dgm:pt modelId="{F5B2D103-8CD4-46E0-9C73-65F7EFFDE762}" type="parTrans" cxnId="{18C6DF14-2392-4839-B5C6-B4D1102E2978}">
      <dgm:prSet/>
      <dgm:spPr/>
      <dgm:t>
        <a:bodyPr/>
        <a:lstStyle/>
        <a:p>
          <a:endParaRPr lang="en-US"/>
        </a:p>
      </dgm:t>
    </dgm:pt>
    <dgm:pt modelId="{959C5EA6-C075-4ACA-8CDD-1F13E4CDA565}" type="sibTrans" cxnId="{18C6DF14-2392-4839-B5C6-B4D1102E2978}">
      <dgm:prSet/>
      <dgm:spPr/>
      <dgm:t>
        <a:bodyPr/>
        <a:lstStyle/>
        <a:p>
          <a:endParaRPr lang="en-US"/>
        </a:p>
      </dgm:t>
    </dgm:pt>
    <dgm:pt modelId="{82B5AE8D-359D-44CA-A247-AF09AA7316A7}">
      <dgm:prSet phldrT="[Text]"/>
      <dgm:spPr/>
      <dgm:t>
        <a:bodyPr/>
        <a:lstStyle/>
        <a:p>
          <a:pPr marL="288925" indent="-288925"/>
          <a:r>
            <a:rPr lang="en-US" dirty="0" err="1"/>
            <a:t>Pemahaman</a:t>
          </a:r>
          <a:r>
            <a:rPr lang="en-US" dirty="0"/>
            <a:t> </a:t>
          </a:r>
          <a:r>
            <a:rPr lang="en-US" dirty="0" err="1"/>
            <a:t>objek</a:t>
          </a:r>
          <a:r>
            <a:rPr lang="en-US" dirty="0"/>
            <a:t> </a:t>
          </a:r>
          <a:r>
            <a:rPr lang="en-US" dirty="0" err="1"/>
            <a:t>reviu</a:t>
          </a:r>
          <a:r>
            <a:rPr lang="en-US" dirty="0"/>
            <a:t> dan </a:t>
          </a:r>
          <a:r>
            <a:rPr lang="en-US" dirty="0" err="1"/>
            <a:t>peraturan</a:t>
          </a:r>
          <a:r>
            <a:rPr lang="en-US" dirty="0"/>
            <a:t> </a:t>
          </a:r>
          <a:r>
            <a:rPr lang="en-US" dirty="0" err="1"/>
            <a:t>terkait</a:t>
          </a:r>
          <a:r>
            <a:rPr lang="en-US" dirty="0"/>
            <a:t> </a:t>
          </a:r>
          <a:r>
            <a:rPr lang="en-US" dirty="0" err="1"/>
            <a:t>penyusunan</a:t>
          </a:r>
          <a:r>
            <a:rPr lang="en-US" dirty="0"/>
            <a:t> LPPD yang </a:t>
          </a:r>
          <a:r>
            <a:rPr lang="en-US" dirty="0" err="1"/>
            <a:t>dituangkan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Program </a:t>
          </a:r>
          <a:r>
            <a:rPr lang="en-US" dirty="0" err="1"/>
            <a:t>Kerja</a:t>
          </a:r>
          <a:r>
            <a:rPr lang="en-US" dirty="0"/>
            <a:t> </a:t>
          </a:r>
          <a:r>
            <a:rPr lang="en-US" dirty="0" err="1"/>
            <a:t>Reviu</a:t>
          </a:r>
          <a:endParaRPr lang="en-US" dirty="0"/>
        </a:p>
      </dgm:t>
    </dgm:pt>
    <dgm:pt modelId="{05E1E156-6DE5-48F4-B098-14D742741BE3}" type="parTrans" cxnId="{4B503013-F8F6-4C8B-9A0B-385C60F69E32}">
      <dgm:prSet/>
      <dgm:spPr/>
      <dgm:t>
        <a:bodyPr/>
        <a:lstStyle/>
        <a:p>
          <a:endParaRPr lang="en-US"/>
        </a:p>
      </dgm:t>
    </dgm:pt>
    <dgm:pt modelId="{1118D01F-E52C-4360-9C82-D5DA192B0E1B}" type="sibTrans" cxnId="{4B503013-F8F6-4C8B-9A0B-385C60F69E32}">
      <dgm:prSet/>
      <dgm:spPr/>
      <dgm:t>
        <a:bodyPr/>
        <a:lstStyle/>
        <a:p>
          <a:endParaRPr lang="en-US"/>
        </a:p>
      </dgm:t>
    </dgm:pt>
    <dgm:pt modelId="{5CC291F0-B719-4F99-AA93-22E6FE101500}" type="pres">
      <dgm:prSet presAssocID="{CC2042D4-684A-47C3-86D8-821C9C454D50}" presName="Name0" presStyleCnt="0">
        <dgm:presLayoutVars>
          <dgm:dir/>
          <dgm:animLvl val="lvl"/>
          <dgm:resizeHandles val="exact"/>
        </dgm:presLayoutVars>
      </dgm:prSet>
      <dgm:spPr/>
    </dgm:pt>
    <dgm:pt modelId="{D33A1665-E693-4751-BC74-5C2211752D59}" type="pres">
      <dgm:prSet presAssocID="{4990BE95-38B9-4DA6-B66C-C7ECAA0EABBB}" presName="composite" presStyleCnt="0"/>
      <dgm:spPr/>
    </dgm:pt>
    <dgm:pt modelId="{10F8B1C9-F9DA-4C2C-A531-D2107566DC72}" type="pres">
      <dgm:prSet presAssocID="{4990BE95-38B9-4DA6-B66C-C7ECAA0EABB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5AB63CB-452E-4B3B-A283-5387FFB8EFD9}" type="pres">
      <dgm:prSet presAssocID="{4990BE95-38B9-4DA6-B66C-C7ECAA0EABBB}" presName="desTx" presStyleLbl="alignAccFollowNode1" presStyleIdx="0" presStyleCnt="2">
        <dgm:presLayoutVars>
          <dgm:bulletEnabled val="1"/>
        </dgm:presLayoutVars>
      </dgm:prSet>
      <dgm:spPr/>
    </dgm:pt>
    <dgm:pt modelId="{9119326C-A100-4BAC-BD4D-EFB12953EF9E}" type="pres">
      <dgm:prSet presAssocID="{34BEC57E-7AD1-4C8F-ACFC-45E3CF1415B6}" presName="space" presStyleCnt="0"/>
      <dgm:spPr/>
    </dgm:pt>
    <dgm:pt modelId="{15392671-A5C0-484C-8A1B-A17695AB1FE3}" type="pres">
      <dgm:prSet presAssocID="{81CFA2E5-CE1A-465A-B728-A027CCDB4035}" presName="composite" presStyleCnt="0"/>
      <dgm:spPr/>
    </dgm:pt>
    <dgm:pt modelId="{3626A2EE-B263-49B7-922D-C3D22C8912AD}" type="pres">
      <dgm:prSet presAssocID="{81CFA2E5-CE1A-465A-B728-A027CCDB403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7B08B10-39C0-40ED-9ABB-C0ACB7AE0034}" type="pres">
      <dgm:prSet presAssocID="{81CFA2E5-CE1A-465A-B728-A027CCDB403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C450300-3E85-42D8-93A3-7D7E2E14C6C8}" type="presOf" srcId="{C475B78C-375C-4578-AD04-F2FF42D193E3}" destId="{75AB63CB-452E-4B3B-A283-5387FFB8EFD9}" srcOrd="0" destOrd="3" presId="urn:microsoft.com/office/officeart/2005/8/layout/hList1"/>
    <dgm:cxn modelId="{FC64C807-38EA-4A32-8F0D-E7B9F171E281}" type="presOf" srcId="{2650A919-7990-45FE-B036-E5E1E621A848}" destId="{57B08B10-39C0-40ED-9ABB-C0ACB7AE0034}" srcOrd="0" destOrd="0" presId="urn:microsoft.com/office/officeart/2005/8/layout/hList1"/>
    <dgm:cxn modelId="{AEAFD40B-2602-4F52-B720-67AAFF7B6960}" type="presOf" srcId="{07C0B4F5-03DD-4B5A-A9D3-BE85B483755C}" destId="{75AB63CB-452E-4B3B-A283-5387FFB8EFD9}" srcOrd="0" destOrd="10" presId="urn:microsoft.com/office/officeart/2005/8/layout/hList1"/>
    <dgm:cxn modelId="{737BC110-091C-4617-936E-954F0D5688C7}" srcId="{7E067F82-B9D6-41F4-8517-2FE514391EFB}" destId="{C475B78C-375C-4578-AD04-F2FF42D193E3}" srcOrd="2" destOrd="0" parTransId="{5CF774F0-FA9F-453C-BEFE-3F23650AEC9F}" sibTransId="{EB5995DF-3E69-4DFD-85D7-5D2CF88264BA}"/>
    <dgm:cxn modelId="{4B503013-F8F6-4C8B-9A0B-385C60F69E32}" srcId="{81CFA2E5-CE1A-465A-B728-A027CCDB4035}" destId="{82B5AE8D-359D-44CA-A247-AF09AA7316A7}" srcOrd="2" destOrd="0" parTransId="{05E1E156-6DE5-48F4-B098-14D742741BE3}" sibTransId="{1118D01F-E52C-4360-9C82-D5DA192B0E1B}"/>
    <dgm:cxn modelId="{18C6DF14-2392-4839-B5C6-B4D1102E2978}" srcId="{4990BE95-38B9-4DA6-B66C-C7ECAA0EABBB}" destId="{38FB9985-FAD2-4338-9FDB-509612AA670C}" srcOrd="2" destOrd="0" parTransId="{F5B2D103-8CD4-46E0-9C73-65F7EFFDE762}" sibTransId="{959C5EA6-C075-4ACA-8CDD-1F13E4CDA565}"/>
    <dgm:cxn modelId="{66952932-7F49-408A-9E4F-62E3B12AC2BF}" srcId="{7E067F82-B9D6-41F4-8517-2FE514391EFB}" destId="{DA950D62-2737-4BBA-9BD8-64C141D22542}" srcOrd="6" destOrd="0" parTransId="{BDDD0BCA-4BAB-41F8-ACEC-D5E629653175}" sibTransId="{BDAF29F0-0006-4FAF-8BCC-1C4D1A88B8B3}"/>
    <dgm:cxn modelId="{00756F36-71FE-423C-9116-FF8A6586D8DE}" srcId="{7E067F82-B9D6-41F4-8517-2FE514391EFB}" destId="{FB11CB88-88BD-49FE-9962-BCEED0752E2C}" srcOrd="3" destOrd="0" parTransId="{8396ADC8-7045-4D2B-B51B-22FF72DE68F7}" sibTransId="{55B23CA9-DB94-4EFD-83DE-80FB79E574A3}"/>
    <dgm:cxn modelId="{3A4B3F40-5CD0-4A03-955C-0E32D943CC9E}" type="presOf" srcId="{720E45AD-6426-4227-8B6E-DEECBF573965}" destId="{57B08B10-39C0-40ED-9ABB-C0ACB7AE0034}" srcOrd="0" destOrd="1" presId="urn:microsoft.com/office/officeart/2005/8/layout/hList1"/>
    <dgm:cxn modelId="{9A4E2561-604D-44EA-9DB3-4CFF72EAE1B7}" type="presOf" srcId="{60C158BF-40FB-4B9E-A0D8-DC85DE1EE0BB}" destId="{75AB63CB-452E-4B3B-A283-5387FFB8EFD9}" srcOrd="0" destOrd="1" presId="urn:microsoft.com/office/officeart/2005/8/layout/hList1"/>
    <dgm:cxn modelId="{B1190948-5A41-4DAC-9CCA-8292EBCB8FFE}" type="presOf" srcId="{82B5AE8D-359D-44CA-A247-AF09AA7316A7}" destId="{57B08B10-39C0-40ED-9ABB-C0ACB7AE0034}" srcOrd="0" destOrd="2" presId="urn:microsoft.com/office/officeart/2005/8/layout/hList1"/>
    <dgm:cxn modelId="{C0A1184A-C0F3-4D70-92E9-E2FE5DB4D5AE}" type="presOf" srcId="{C584AC1B-15CE-41EE-9121-45B4ED0FBE8E}" destId="{75AB63CB-452E-4B3B-A283-5387FFB8EFD9}" srcOrd="0" destOrd="9" presId="urn:microsoft.com/office/officeart/2005/8/layout/hList1"/>
    <dgm:cxn modelId="{ECE58C6A-99D6-4642-9B72-FE4E58AB9FB2}" srcId="{7E067F82-B9D6-41F4-8517-2FE514391EFB}" destId="{AD397A29-0338-499F-BB2E-CD8182237D57}" srcOrd="7" destOrd="0" parTransId="{8F67843D-1849-4554-B5DD-9B40CFD68B18}" sibTransId="{11FEDB0C-4E0A-4145-B7BA-39FACA3934A2}"/>
    <dgm:cxn modelId="{0B9E7F53-C617-4B5B-8F20-CE68E5E59741}" srcId="{7E067F82-B9D6-41F4-8517-2FE514391EFB}" destId="{60C158BF-40FB-4B9E-A0D8-DC85DE1EE0BB}" srcOrd="0" destOrd="0" parTransId="{EA20E7FE-2F42-409B-A919-161EE1CA6CB4}" sibTransId="{B143F238-0DC9-44A9-9725-1AD8CE65665B}"/>
    <dgm:cxn modelId="{3890AE54-A52E-47A6-80CF-943FF41D7CA2}" srcId="{81CFA2E5-CE1A-465A-B728-A027CCDB4035}" destId="{2650A919-7990-45FE-B036-E5E1E621A848}" srcOrd="0" destOrd="0" parTransId="{CEB5BCF4-EFB6-464A-AF20-EDECC2C9A827}" sibTransId="{3ADA9CA4-634B-4C0A-90C2-D4FB3F36606C}"/>
    <dgm:cxn modelId="{F86FFD55-77DA-4C85-AB84-E9BC0C80F3C1}" srcId="{7E067F82-B9D6-41F4-8517-2FE514391EFB}" destId="{C584AC1B-15CE-41EE-9121-45B4ED0FBE8E}" srcOrd="8" destOrd="0" parTransId="{936A70FA-9D52-40E9-AED6-C0A18012A49A}" sibTransId="{7180A244-4DCF-48B1-B1AE-5BD6122808B0}"/>
    <dgm:cxn modelId="{A5EB3376-0D1F-4B81-A7BF-B5EF7A6228F3}" srcId="{CC2042D4-684A-47C3-86D8-821C9C454D50}" destId="{4990BE95-38B9-4DA6-B66C-C7ECAA0EABBB}" srcOrd="0" destOrd="0" parTransId="{24D30309-97E5-49BF-90E9-FAC7C9DE2CE6}" sibTransId="{34BEC57E-7AD1-4C8F-ACFC-45E3CF1415B6}"/>
    <dgm:cxn modelId="{A1EDA277-17A9-4ABE-BA67-61E87B63269E}" type="presOf" srcId="{AD397A29-0338-499F-BB2E-CD8182237D57}" destId="{75AB63CB-452E-4B3B-A283-5387FFB8EFD9}" srcOrd="0" destOrd="8" presId="urn:microsoft.com/office/officeart/2005/8/layout/hList1"/>
    <dgm:cxn modelId="{DC76DA78-B81B-4236-8DD0-7D1498702E49}" srcId="{7E067F82-B9D6-41F4-8517-2FE514391EFB}" destId="{DAF0E53A-EF37-4C45-B68F-7FA9EBAE803E}" srcOrd="4" destOrd="0" parTransId="{C18C12E5-3FFE-406C-B56F-E67794FABA34}" sibTransId="{C38F235A-22E8-477B-8358-6D7A9166749C}"/>
    <dgm:cxn modelId="{BF033679-EBD5-4F00-BD85-58E07F48C2A6}" type="presOf" srcId="{81CFA2E5-CE1A-465A-B728-A027CCDB4035}" destId="{3626A2EE-B263-49B7-922D-C3D22C8912AD}" srcOrd="0" destOrd="0" presId="urn:microsoft.com/office/officeart/2005/8/layout/hList1"/>
    <dgm:cxn modelId="{51329F79-5FCD-4446-9E93-DA240CAE6B5F}" type="presOf" srcId="{1A693048-4E54-49E8-9865-89ED6DFEA613}" destId="{75AB63CB-452E-4B3B-A283-5387FFB8EFD9}" srcOrd="0" destOrd="2" presId="urn:microsoft.com/office/officeart/2005/8/layout/hList1"/>
    <dgm:cxn modelId="{807AAB90-2B7F-4746-AC9C-B1272DA1FFF3}" srcId="{CC2042D4-684A-47C3-86D8-821C9C454D50}" destId="{81CFA2E5-CE1A-465A-B728-A027CCDB4035}" srcOrd="1" destOrd="0" parTransId="{445393AB-8CED-4A67-BE66-88CAEFFFEF7B}" sibTransId="{2DCC0410-0D3D-440E-810B-B000B0817888}"/>
    <dgm:cxn modelId="{69F6CB93-B133-4D2A-9BA1-C4D93EAD130F}" type="presOf" srcId="{38FB9985-FAD2-4338-9FDB-509612AA670C}" destId="{75AB63CB-452E-4B3B-A283-5387FFB8EFD9}" srcOrd="0" destOrd="11" presId="urn:microsoft.com/office/officeart/2005/8/layout/hList1"/>
    <dgm:cxn modelId="{7DC84698-71C3-440D-B60C-8512375902CA}" srcId="{7E067F82-B9D6-41F4-8517-2FE514391EFB}" destId="{1A693048-4E54-49E8-9865-89ED6DFEA613}" srcOrd="1" destOrd="0" parTransId="{3B16920E-2E38-47C1-9618-A924ABD9BAD1}" sibTransId="{1EDC5B7B-1A09-48C7-BD46-3382813145DD}"/>
    <dgm:cxn modelId="{5A1DF69C-92F1-4276-ACCE-80BB6366D9EA}" type="presOf" srcId="{4990BE95-38B9-4DA6-B66C-C7ECAA0EABBB}" destId="{10F8B1C9-F9DA-4C2C-A531-D2107566DC72}" srcOrd="0" destOrd="0" presId="urn:microsoft.com/office/officeart/2005/8/layout/hList1"/>
    <dgm:cxn modelId="{FC25A29F-E6C5-46C2-BCA6-40CFE35E89ED}" srcId="{7E067F82-B9D6-41F4-8517-2FE514391EFB}" destId="{727F7952-043D-4981-BCD3-9E5C13D21123}" srcOrd="5" destOrd="0" parTransId="{B9C8C483-36F7-4328-84EC-CA776A6AE6CE}" sibTransId="{57A72DFF-68A5-4C4B-A669-69FA0CBDC19C}"/>
    <dgm:cxn modelId="{684D17A3-A149-49ED-B973-1133D061D51C}" type="presOf" srcId="{7E067F82-B9D6-41F4-8517-2FE514391EFB}" destId="{75AB63CB-452E-4B3B-A283-5387FFB8EFD9}" srcOrd="0" destOrd="0" presId="urn:microsoft.com/office/officeart/2005/8/layout/hList1"/>
    <dgm:cxn modelId="{DFA4C3B2-40D8-4E0B-9A88-81C915689A51}" type="presOf" srcId="{DAF0E53A-EF37-4C45-B68F-7FA9EBAE803E}" destId="{75AB63CB-452E-4B3B-A283-5387FFB8EFD9}" srcOrd="0" destOrd="5" presId="urn:microsoft.com/office/officeart/2005/8/layout/hList1"/>
    <dgm:cxn modelId="{CDF9FEBE-9C0A-4827-B68D-B0FC4A7C893B}" type="presOf" srcId="{727F7952-043D-4981-BCD3-9E5C13D21123}" destId="{75AB63CB-452E-4B3B-A283-5387FFB8EFD9}" srcOrd="0" destOrd="6" presId="urn:microsoft.com/office/officeart/2005/8/layout/hList1"/>
    <dgm:cxn modelId="{12EA44CA-38CF-422A-A39F-EA4890931825}" type="presOf" srcId="{DA950D62-2737-4BBA-9BD8-64C141D22542}" destId="{75AB63CB-452E-4B3B-A283-5387FFB8EFD9}" srcOrd="0" destOrd="7" presId="urn:microsoft.com/office/officeart/2005/8/layout/hList1"/>
    <dgm:cxn modelId="{F33676DF-4DD2-43F9-87BC-0D13F85179F1}" srcId="{81CFA2E5-CE1A-465A-B728-A027CCDB4035}" destId="{720E45AD-6426-4227-8B6E-DEECBF573965}" srcOrd="1" destOrd="0" parTransId="{99DD62C1-FCB6-4556-838F-5B8FC17E07A7}" sibTransId="{363F606B-2A15-4681-96EB-6CCE16FCFEF7}"/>
    <dgm:cxn modelId="{EAFED2DF-740F-4F65-969C-664B9A1D8F29}" srcId="{4990BE95-38B9-4DA6-B66C-C7ECAA0EABBB}" destId="{7E067F82-B9D6-41F4-8517-2FE514391EFB}" srcOrd="0" destOrd="0" parTransId="{87B3071B-1007-426B-ACA6-A640B485F988}" sibTransId="{6034ED2E-7249-4532-9C34-E0A6A3CA40E9}"/>
    <dgm:cxn modelId="{222211E0-5F82-4EA4-8016-CC251F36B678}" srcId="{4990BE95-38B9-4DA6-B66C-C7ECAA0EABBB}" destId="{07C0B4F5-03DD-4B5A-A9D3-BE85B483755C}" srcOrd="1" destOrd="0" parTransId="{380F3BA0-29A8-4B31-A6FC-FE366B8A26D0}" sibTransId="{FB9C15B1-80B7-40E5-A8AB-BDDC69C428C9}"/>
    <dgm:cxn modelId="{243F79E2-6F10-4AB1-BE5B-026A82B4EFEB}" type="presOf" srcId="{CC2042D4-684A-47C3-86D8-821C9C454D50}" destId="{5CC291F0-B719-4F99-AA93-22E6FE101500}" srcOrd="0" destOrd="0" presId="urn:microsoft.com/office/officeart/2005/8/layout/hList1"/>
    <dgm:cxn modelId="{AD42F1E8-C2D3-4856-BCC0-DDE2668F953C}" type="presOf" srcId="{FB11CB88-88BD-49FE-9962-BCEED0752E2C}" destId="{75AB63CB-452E-4B3B-A283-5387FFB8EFD9}" srcOrd="0" destOrd="4" presId="urn:microsoft.com/office/officeart/2005/8/layout/hList1"/>
    <dgm:cxn modelId="{1874E81D-2902-4290-8F5D-51EB6559CC55}" type="presParOf" srcId="{5CC291F0-B719-4F99-AA93-22E6FE101500}" destId="{D33A1665-E693-4751-BC74-5C2211752D59}" srcOrd="0" destOrd="0" presId="urn:microsoft.com/office/officeart/2005/8/layout/hList1"/>
    <dgm:cxn modelId="{E94A1A7E-5594-4E0D-9488-02D3750D8CA2}" type="presParOf" srcId="{D33A1665-E693-4751-BC74-5C2211752D59}" destId="{10F8B1C9-F9DA-4C2C-A531-D2107566DC72}" srcOrd="0" destOrd="0" presId="urn:microsoft.com/office/officeart/2005/8/layout/hList1"/>
    <dgm:cxn modelId="{19A68F9D-137F-4BD9-A118-3433A6AE51D5}" type="presParOf" srcId="{D33A1665-E693-4751-BC74-5C2211752D59}" destId="{75AB63CB-452E-4B3B-A283-5387FFB8EFD9}" srcOrd="1" destOrd="0" presId="urn:microsoft.com/office/officeart/2005/8/layout/hList1"/>
    <dgm:cxn modelId="{F8A00AF8-7E7D-4021-B491-E9B87A4964D5}" type="presParOf" srcId="{5CC291F0-B719-4F99-AA93-22E6FE101500}" destId="{9119326C-A100-4BAC-BD4D-EFB12953EF9E}" srcOrd="1" destOrd="0" presId="urn:microsoft.com/office/officeart/2005/8/layout/hList1"/>
    <dgm:cxn modelId="{873DEDF1-704E-49E7-8723-7E50C1434998}" type="presParOf" srcId="{5CC291F0-B719-4F99-AA93-22E6FE101500}" destId="{15392671-A5C0-484C-8A1B-A17695AB1FE3}" srcOrd="2" destOrd="0" presId="urn:microsoft.com/office/officeart/2005/8/layout/hList1"/>
    <dgm:cxn modelId="{6482FB84-3A15-4567-81BF-E25E3C041012}" type="presParOf" srcId="{15392671-A5C0-484C-8A1B-A17695AB1FE3}" destId="{3626A2EE-B263-49B7-922D-C3D22C8912AD}" srcOrd="0" destOrd="0" presId="urn:microsoft.com/office/officeart/2005/8/layout/hList1"/>
    <dgm:cxn modelId="{C175F1E8-1E70-4014-B0B9-54B23C676F8F}" type="presParOf" srcId="{15392671-A5C0-484C-8A1B-A17695AB1FE3}" destId="{57B08B10-39C0-40ED-9ABB-C0ACB7AE003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2042D4-684A-47C3-86D8-821C9C454D50}" type="doc">
      <dgm:prSet loTypeId="urn:microsoft.com/office/officeart/2005/8/layout/hList1" loCatId="list" qsTypeId="urn:microsoft.com/office/officeart/2005/8/quickstyle/simple1#8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4990BE95-38B9-4DA6-B66C-C7ECAA0EABBB}">
      <dgm:prSet phldrT="[Text]"/>
      <dgm:spPr/>
      <dgm:t>
        <a:bodyPr/>
        <a:lstStyle/>
        <a:p>
          <a:r>
            <a:rPr lang="en-US" dirty="0" err="1"/>
            <a:t>Pelaksanaan</a:t>
          </a:r>
          <a:r>
            <a:rPr lang="en-US" dirty="0"/>
            <a:t> </a:t>
          </a:r>
          <a:r>
            <a:rPr lang="en-US" dirty="0" err="1"/>
            <a:t>Reviu</a:t>
          </a:r>
          <a:endParaRPr lang="en-US" dirty="0"/>
        </a:p>
      </dgm:t>
    </dgm:pt>
    <dgm:pt modelId="{24D30309-97E5-49BF-90E9-FAC7C9DE2CE6}" type="parTrans" cxnId="{A5EB3376-0D1F-4B81-A7BF-B5EF7A6228F3}">
      <dgm:prSet/>
      <dgm:spPr/>
      <dgm:t>
        <a:bodyPr/>
        <a:lstStyle/>
        <a:p>
          <a:endParaRPr lang="en-US"/>
        </a:p>
      </dgm:t>
    </dgm:pt>
    <dgm:pt modelId="{34BEC57E-7AD1-4C8F-ACFC-45E3CF1415B6}" type="sibTrans" cxnId="{A5EB3376-0D1F-4B81-A7BF-B5EF7A6228F3}">
      <dgm:prSet/>
      <dgm:spPr/>
      <dgm:t>
        <a:bodyPr/>
        <a:lstStyle/>
        <a:p>
          <a:endParaRPr lang="en-US"/>
        </a:p>
      </dgm:t>
    </dgm:pt>
    <dgm:pt modelId="{7E067F82-B9D6-41F4-8517-2FE514391EFB}">
      <dgm:prSet phldrT="[Text]"/>
      <dgm:spPr/>
      <dgm:t>
        <a:bodyPr/>
        <a:lstStyle/>
        <a:p>
          <a:pPr marL="342900" indent="-285750" algn="just"/>
          <a:r>
            <a:rPr lang="en-US" dirty="0" err="1"/>
            <a:t>Pelaksanaan</a:t>
          </a:r>
          <a:r>
            <a:rPr lang="en-US" dirty="0"/>
            <a:t> </a:t>
          </a:r>
          <a:r>
            <a:rPr lang="en-US" dirty="0" err="1"/>
            <a:t>reviu</a:t>
          </a:r>
          <a:r>
            <a:rPr lang="en-US" dirty="0"/>
            <a:t>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cara</a:t>
          </a:r>
          <a:r>
            <a:rPr lang="en-US" dirty="0"/>
            <a:t> desk </a:t>
          </a:r>
          <a:r>
            <a:rPr lang="en-US" dirty="0" err="1"/>
            <a:t>melalui</a:t>
          </a:r>
          <a:r>
            <a:rPr lang="en-US" dirty="0"/>
            <a:t> </a:t>
          </a:r>
          <a:r>
            <a:rPr lang="en-US" dirty="0" err="1"/>
            <a:t>koordinasi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tim</a:t>
          </a:r>
          <a:r>
            <a:rPr lang="en-US" dirty="0"/>
            <a:t> </a:t>
          </a:r>
          <a:r>
            <a:rPr lang="en-US" dirty="0" err="1"/>
            <a:t>penyusun</a:t>
          </a:r>
          <a:r>
            <a:rPr lang="en-US" dirty="0"/>
            <a:t> LPPD</a:t>
          </a:r>
        </a:p>
      </dgm:t>
    </dgm:pt>
    <dgm:pt modelId="{87B3071B-1007-426B-ACA6-A640B485F988}" type="parTrans" cxnId="{EAFED2DF-740F-4F65-969C-664B9A1D8F29}">
      <dgm:prSet/>
      <dgm:spPr/>
      <dgm:t>
        <a:bodyPr/>
        <a:lstStyle/>
        <a:p>
          <a:endParaRPr lang="en-US"/>
        </a:p>
      </dgm:t>
    </dgm:pt>
    <dgm:pt modelId="{6034ED2E-7249-4532-9C34-E0A6A3CA40E9}" type="sibTrans" cxnId="{EAFED2DF-740F-4F65-969C-664B9A1D8F29}">
      <dgm:prSet/>
      <dgm:spPr/>
      <dgm:t>
        <a:bodyPr/>
        <a:lstStyle/>
        <a:p>
          <a:endParaRPr lang="en-US"/>
        </a:p>
      </dgm:t>
    </dgm:pt>
    <dgm:pt modelId="{3B02658A-D8E8-4893-BFC6-512FDC0A0440}">
      <dgm:prSet phldrT="[Text]"/>
      <dgm:spPr/>
      <dgm:t>
        <a:bodyPr/>
        <a:lstStyle/>
        <a:p>
          <a:pPr marL="342900" indent="-285750" algn="just"/>
          <a:r>
            <a:rPr lang="en-US" dirty="0" err="1"/>
            <a:t>Pembagian</a:t>
          </a:r>
          <a:r>
            <a:rPr lang="en-US" dirty="0"/>
            <a:t> </a:t>
          </a:r>
          <a:r>
            <a:rPr lang="en-US" dirty="0" err="1"/>
            <a:t>tugas</a:t>
          </a:r>
          <a:r>
            <a:rPr lang="en-US" dirty="0"/>
            <a:t> </a:t>
          </a:r>
          <a:r>
            <a:rPr lang="en-US" dirty="0" err="1"/>
            <a:t>tim</a:t>
          </a:r>
          <a:r>
            <a:rPr lang="en-US" dirty="0"/>
            <a:t> </a:t>
          </a:r>
          <a:r>
            <a:rPr lang="en-US" dirty="0" err="1"/>
            <a:t>reviu</a:t>
          </a:r>
          <a:r>
            <a:rPr lang="en-US" dirty="0"/>
            <a:t> </a:t>
          </a:r>
          <a:r>
            <a:rPr lang="en-US" dirty="0" err="1"/>
            <a:t>meliputi</a:t>
          </a:r>
          <a:r>
            <a:rPr lang="en-US" dirty="0"/>
            <a:t> : </a:t>
          </a:r>
        </a:p>
      </dgm:t>
    </dgm:pt>
    <dgm:pt modelId="{D25A5492-3122-4484-B24B-E7EED35815BE}" type="parTrans" cxnId="{3A10FBD6-1C2C-41A2-A109-54714F4E45B0}">
      <dgm:prSet/>
      <dgm:spPr/>
      <dgm:t>
        <a:bodyPr/>
        <a:lstStyle/>
        <a:p>
          <a:endParaRPr lang="en-US"/>
        </a:p>
      </dgm:t>
    </dgm:pt>
    <dgm:pt modelId="{1CFF6597-0D91-4A72-BBB5-B8FE8081EE23}" type="sibTrans" cxnId="{3A10FBD6-1C2C-41A2-A109-54714F4E45B0}">
      <dgm:prSet/>
      <dgm:spPr/>
      <dgm:t>
        <a:bodyPr/>
        <a:lstStyle/>
        <a:p>
          <a:endParaRPr lang="en-US"/>
        </a:p>
      </dgm:t>
    </dgm:pt>
    <dgm:pt modelId="{A446EF31-53B8-4898-B03A-08F6F3849D23}">
      <dgm:prSet phldrT="[Text]"/>
      <dgm:spPr/>
      <dgm:t>
        <a:bodyPr/>
        <a:lstStyle/>
        <a:p>
          <a:pPr marL="690880" indent="-344805" algn="just">
            <a:buFont typeface="Wingdings" panose="05000000000000000000" pitchFamily="2" charset="2"/>
            <a:buChar char="v"/>
          </a:pPr>
          <a:r>
            <a:rPr lang="en-US" dirty="0" err="1"/>
            <a:t>Pencermatan</a:t>
          </a:r>
          <a:r>
            <a:rPr lang="en-US" dirty="0"/>
            <a:t> </a:t>
          </a:r>
          <a:r>
            <a:rPr lang="en-US" dirty="0" err="1"/>
            <a:t>kesesuaian</a:t>
          </a:r>
          <a:r>
            <a:rPr lang="en-US" dirty="0"/>
            <a:t> </a:t>
          </a:r>
          <a:r>
            <a:rPr lang="en-US" dirty="0" err="1"/>
            <a:t>materi</a:t>
          </a:r>
          <a:r>
            <a:rPr lang="en-US" dirty="0"/>
            <a:t> dan </a:t>
          </a:r>
          <a:r>
            <a:rPr lang="en-US" dirty="0" err="1"/>
            <a:t>sistematika</a:t>
          </a:r>
          <a:r>
            <a:rPr lang="en-US" dirty="0"/>
            <a:t> Draft LPPD</a:t>
          </a:r>
        </a:p>
      </dgm:t>
    </dgm:pt>
    <dgm:pt modelId="{73CA36C9-D05D-4E42-84DE-CA49558CF41D}" type="parTrans" cxnId="{414AA9A6-7573-47C9-92A5-131F07B7B164}">
      <dgm:prSet/>
      <dgm:spPr/>
      <dgm:t>
        <a:bodyPr/>
        <a:lstStyle/>
        <a:p>
          <a:endParaRPr lang="en-US"/>
        </a:p>
      </dgm:t>
    </dgm:pt>
    <dgm:pt modelId="{380DACC3-9E64-49C6-B613-21ED80173A5A}" type="sibTrans" cxnId="{414AA9A6-7573-47C9-92A5-131F07B7B164}">
      <dgm:prSet/>
      <dgm:spPr/>
      <dgm:t>
        <a:bodyPr/>
        <a:lstStyle/>
        <a:p>
          <a:endParaRPr lang="en-US"/>
        </a:p>
      </dgm:t>
    </dgm:pt>
    <dgm:pt modelId="{3AB75A0C-A535-4831-9333-F2454CD4A6C4}">
      <dgm:prSet phldrT="[Text]"/>
      <dgm:spPr/>
      <dgm:t>
        <a:bodyPr/>
        <a:lstStyle/>
        <a:p>
          <a:pPr marL="690880" indent="-344805" algn="just">
            <a:buFont typeface="Wingdings" panose="05000000000000000000" pitchFamily="2" charset="2"/>
            <a:buChar char="v"/>
          </a:pPr>
          <a:r>
            <a:rPr lang="en-US" dirty="0" err="1"/>
            <a:t>Pencermatan</a:t>
          </a:r>
          <a:r>
            <a:rPr lang="en-US" dirty="0"/>
            <a:t> data </a:t>
          </a:r>
          <a:r>
            <a:rPr lang="en-US" dirty="0" err="1"/>
            <a:t>dukung</a:t>
          </a:r>
          <a:r>
            <a:rPr lang="en-US" dirty="0"/>
            <a:t> IKK. </a:t>
          </a:r>
          <a:r>
            <a:rPr lang="en-US" dirty="0" err="1"/>
            <a:t>Pencermatan</a:t>
          </a:r>
          <a:r>
            <a:rPr lang="en-US" dirty="0"/>
            <a:t> data </a:t>
          </a:r>
          <a:r>
            <a:rPr lang="en-US" dirty="0" err="1"/>
            <a:t>dukung</a:t>
          </a:r>
          <a:r>
            <a:rPr lang="en-US" dirty="0"/>
            <a:t>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penelitian</a:t>
          </a:r>
          <a:r>
            <a:rPr lang="en-US" dirty="0"/>
            <a:t> </a:t>
          </a:r>
          <a:r>
            <a:rPr lang="en-US" dirty="0" err="1"/>
            <a:t>mengenai</a:t>
          </a:r>
          <a:r>
            <a:rPr lang="en-US" dirty="0"/>
            <a:t> </a:t>
          </a:r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daya</a:t>
          </a:r>
          <a:r>
            <a:rPr lang="en-US" dirty="0"/>
            <a:t>, </a:t>
          </a:r>
          <a:r>
            <a:rPr lang="en-US" dirty="0" err="1"/>
            <a:t>akurasi</a:t>
          </a:r>
          <a:r>
            <a:rPr lang="en-US" dirty="0"/>
            <a:t> </a:t>
          </a:r>
          <a:r>
            <a:rPr lang="en-US" dirty="0" err="1"/>
            <a:t>penghitungan</a:t>
          </a:r>
          <a:r>
            <a:rPr lang="en-US" dirty="0"/>
            <a:t> dan </a:t>
          </a:r>
          <a:r>
            <a:rPr lang="en-US" dirty="0" err="1"/>
            <a:t>kebenaran</a:t>
          </a:r>
          <a:r>
            <a:rPr lang="en-US" dirty="0"/>
            <a:t> yang </a:t>
          </a:r>
          <a:r>
            <a:rPr lang="en-US" dirty="0" err="1"/>
            <a:t>meliputi</a:t>
          </a:r>
          <a:r>
            <a:rPr lang="en-US" dirty="0"/>
            <a:t> IKK </a:t>
          </a:r>
          <a:r>
            <a:rPr lang="en-US" dirty="0" err="1"/>
            <a:t>atas</a:t>
          </a:r>
          <a:r>
            <a:rPr lang="en-US" dirty="0"/>
            <a:t> </a:t>
          </a:r>
          <a:r>
            <a:rPr lang="en-US" dirty="0" err="1"/>
            <a:t>tataran</a:t>
          </a:r>
          <a:r>
            <a:rPr lang="en-US" dirty="0"/>
            <a:t> </a:t>
          </a:r>
          <a:r>
            <a:rPr lang="en-US" dirty="0" err="1"/>
            <a:t>pengambil</a:t>
          </a:r>
          <a:r>
            <a:rPr lang="en-US" dirty="0"/>
            <a:t> </a:t>
          </a:r>
          <a:r>
            <a:rPr lang="en-US" dirty="0" err="1"/>
            <a:t>kebijakan</a:t>
          </a:r>
          <a:r>
            <a:rPr lang="en-US" dirty="0"/>
            <a:t>, </a:t>
          </a:r>
          <a:r>
            <a:rPr lang="en-US" dirty="0" err="1"/>
            <a:t>tataran</a:t>
          </a:r>
          <a:r>
            <a:rPr lang="en-US" dirty="0"/>
            <a:t> </a:t>
          </a:r>
          <a:r>
            <a:rPr lang="en-US" dirty="0" err="1"/>
            <a:t>pelaksana</a:t>
          </a:r>
          <a:r>
            <a:rPr lang="en-US" dirty="0"/>
            <a:t> </a:t>
          </a:r>
          <a:r>
            <a:rPr lang="en-US" dirty="0" err="1"/>
            <a:t>kebijakan</a:t>
          </a:r>
          <a:r>
            <a:rPr lang="en-US" dirty="0"/>
            <a:t> </a:t>
          </a:r>
          <a:r>
            <a:rPr lang="en-US" dirty="0" err="1"/>
            <a:t>administrasi</a:t>
          </a:r>
          <a:r>
            <a:rPr lang="en-US" dirty="0"/>
            <a:t> </a:t>
          </a:r>
          <a:r>
            <a:rPr lang="en-US" dirty="0" err="1"/>
            <a:t>umum</a:t>
          </a:r>
          <a:r>
            <a:rPr lang="en-US" dirty="0"/>
            <a:t>, </a:t>
          </a:r>
          <a:r>
            <a:rPr lang="en-US" dirty="0" err="1"/>
            <a:t>tataran</a:t>
          </a:r>
          <a:r>
            <a:rPr lang="en-US" dirty="0"/>
            <a:t> </a:t>
          </a:r>
          <a:r>
            <a:rPr lang="en-US" dirty="0" err="1"/>
            <a:t>pelaksana</a:t>
          </a:r>
          <a:r>
            <a:rPr lang="en-US" dirty="0"/>
            <a:t> </a:t>
          </a:r>
          <a:r>
            <a:rPr lang="en-US" dirty="0" err="1"/>
            <a:t>kebijakan</a:t>
          </a:r>
          <a:r>
            <a:rPr lang="en-US" dirty="0"/>
            <a:t> </a:t>
          </a:r>
          <a:r>
            <a:rPr lang="en-US" dirty="0" err="1"/>
            <a:t>tingkat</a:t>
          </a:r>
          <a:r>
            <a:rPr lang="en-US" dirty="0"/>
            <a:t> </a:t>
          </a:r>
          <a:r>
            <a:rPr lang="en-US" dirty="0" err="1"/>
            <a:t>capaian</a:t>
          </a:r>
          <a:r>
            <a:rPr lang="en-US" dirty="0"/>
            <a:t> </a:t>
          </a:r>
          <a:r>
            <a:rPr lang="en-US" dirty="0" err="1"/>
            <a:t>kinerja</a:t>
          </a:r>
          <a:r>
            <a:rPr lang="en-US" dirty="0"/>
            <a:t> </a:t>
          </a:r>
          <a:r>
            <a:rPr lang="en-US" dirty="0" err="1"/>
            <a:t>urusan</a:t>
          </a:r>
          <a:r>
            <a:rPr lang="en-US" dirty="0"/>
            <a:t> </a:t>
          </a:r>
          <a:r>
            <a:rPr lang="en-US" dirty="0" err="1"/>
            <a:t>wajib</a:t>
          </a:r>
          <a:r>
            <a:rPr lang="en-US" dirty="0"/>
            <a:t> dan </a:t>
          </a:r>
          <a:r>
            <a:rPr lang="en-US" dirty="0" err="1"/>
            <a:t>pilihan</a:t>
          </a:r>
          <a:r>
            <a:rPr lang="en-US" dirty="0"/>
            <a:t> dan </a:t>
          </a:r>
          <a:r>
            <a:rPr lang="en-US" dirty="0" err="1"/>
            <a:t>tataran</a:t>
          </a:r>
          <a:r>
            <a:rPr lang="en-US" dirty="0"/>
            <a:t> </a:t>
          </a:r>
          <a:r>
            <a:rPr lang="en-US" dirty="0" err="1"/>
            <a:t>pelaksana</a:t>
          </a:r>
          <a:r>
            <a:rPr lang="en-US" dirty="0"/>
            <a:t> </a:t>
          </a:r>
          <a:r>
            <a:rPr lang="en-US" dirty="0" err="1"/>
            <a:t>kebijakan</a:t>
          </a:r>
          <a:r>
            <a:rPr lang="en-US" dirty="0"/>
            <a:t> </a:t>
          </a:r>
          <a:r>
            <a:rPr lang="en-US" dirty="0" err="1"/>
            <a:t>aspek</a:t>
          </a:r>
          <a:r>
            <a:rPr lang="en-US" dirty="0"/>
            <a:t> </a:t>
          </a:r>
          <a:r>
            <a:rPr lang="en-US" dirty="0" err="1"/>
            <a:t>tingkat</a:t>
          </a:r>
          <a:r>
            <a:rPr lang="en-US" dirty="0"/>
            <a:t> </a:t>
          </a:r>
          <a:r>
            <a:rPr lang="en-US" dirty="0" err="1"/>
            <a:t>capaian</a:t>
          </a:r>
          <a:r>
            <a:rPr lang="en-US" dirty="0"/>
            <a:t> </a:t>
          </a:r>
          <a:r>
            <a:rPr lang="en-US" dirty="0" err="1"/>
            <a:t>kinerja</a:t>
          </a:r>
          <a:r>
            <a:rPr lang="en-US" dirty="0"/>
            <a:t> </a:t>
          </a:r>
          <a:r>
            <a:rPr lang="en-US" dirty="0" err="1"/>
            <a:t>fungsi</a:t>
          </a:r>
          <a:r>
            <a:rPr lang="en-US" dirty="0"/>
            <a:t> </a:t>
          </a:r>
          <a:r>
            <a:rPr lang="en-US" dirty="0" err="1"/>
            <a:t>penunjang</a:t>
          </a:r>
          <a:r>
            <a:rPr lang="en-US" dirty="0"/>
            <a:t> dan </a:t>
          </a:r>
          <a:r>
            <a:rPr lang="en-US" dirty="0" err="1"/>
            <a:t>urusan</a:t>
          </a:r>
          <a:r>
            <a:rPr lang="en-US" dirty="0"/>
            <a:t> </a:t>
          </a:r>
          <a:r>
            <a:rPr lang="en-US" dirty="0" err="1"/>
            <a:t>pemerintahan</a:t>
          </a:r>
          <a:r>
            <a:rPr lang="en-US" dirty="0"/>
            <a:t> </a:t>
          </a:r>
          <a:r>
            <a:rPr lang="en-US" dirty="0" err="1"/>
            <a:t>umum</a:t>
          </a:r>
          <a:endParaRPr lang="en-US" dirty="0"/>
        </a:p>
      </dgm:t>
    </dgm:pt>
    <dgm:pt modelId="{64AD1265-CF4A-4CA6-9F69-29946EF491CB}" type="parTrans" cxnId="{1E0B4010-B3DE-4DFB-8663-25E47A8517AB}">
      <dgm:prSet/>
      <dgm:spPr/>
      <dgm:t>
        <a:bodyPr/>
        <a:lstStyle/>
        <a:p>
          <a:endParaRPr lang="en-US"/>
        </a:p>
      </dgm:t>
    </dgm:pt>
    <dgm:pt modelId="{72F8D6A6-1828-4066-B815-17F9B5AF962A}" type="sibTrans" cxnId="{1E0B4010-B3DE-4DFB-8663-25E47A8517AB}">
      <dgm:prSet/>
      <dgm:spPr/>
      <dgm:t>
        <a:bodyPr/>
        <a:lstStyle/>
        <a:p>
          <a:endParaRPr lang="en-US"/>
        </a:p>
      </dgm:t>
    </dgm:pt>
    <dgm:pt modelId="{5CC291F0-B719-4F99-AA93-22E6FE101500}" type="pres">
      <dgm:prSet presAssocID="{CC2042D4-684A-47C3-86D8-821C9C454D50}" presName="Name0" presStyleCnt="0">
        <dgm:presLayoutVars>
          <dgm:dir/>
          <dgm:animLvl val="lvl"/>
          <dgm:resizeHandles val="exact"/>
        </dgm:presLayoutVars>
      </dgm:prSet>
      <dgm:spPr/>
    </dgm:pt>
    <dgm:pt modelId="{D33A1665-E693-4751-BC74-5C2211752D59}" type="pres">
      <dgm:prSet presAssocID="{4990BE95-38B9-4DA6-B66C-C7ECAA0EABBB}" presName="composite" presStyleCnt="0"/>
      <dgm:spPr/>
    </dgm:pt>
    <dgm:pt modelId="{10F8B1C9-F9DA-4C2C-A531-D2107566DC72}" type="pres">
      <dgm:prSet presAssocID="{4990BE95-38B9-4DA6-B66C-C7ECAA0EABB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75AB63CB-452E-4B3B-A283-5387FFB8EFD9}" type="pres">
      <dgm:prSet presAssocID="{4990BE95-38B9-4DA6-B66C-C7ECAA0EABBB}" presName="desTx" presStyleLbl="alignAccFollowNode1" presStyleIdx="0" presStyleCnt="1" custScaleY="88251">
        <dgm:presLayoutVars>
          <dgm:bulletEnabled val="1"/>
        </dgm:presLayoutVars>
      </dgm:prSet>
      <dgm:spPr/>
    </dgm:pt>
  </dgm:ptLst>
  <dgm:cxnLst>
    <dgm:cxn modelId="{5713C509-0D9E-423F-820B-F0C9F5812093}" type="presOf" srcId="{A446EF31-53B8-4898-B03A-08F6F3849D23}" destId="{75AB63CB-452E-4B3B-A283-5387FFB8EFD9}" srcOrd="0" destOrd="2" presId="urn:microsoft.com/office/officeart/2005/8/layout/hList1"/>
    <dgm:cxn modelId="{1E0B4010-B3DE-4DFB-8663-25E47A8517AB}" srcId="{3B02658A-D8E8-4893-BFC6-512FDC0A0440}" destId="{3AB75A0C-A535-4831-9333-F2454CD4A6C4}" srcOrd="1" destOrd="0" parTransId="{64AD1265-CF4A-4CA6-9F69-29946EF491CB}" sibTransId="{72F8D6A6-1828-4066-B815-17F9B5AF962A}"/>
    <dgm:cxn modelId="{0870AE16-53FF-4B05-BD2D-4108E40427C3}" type="presOf" srcId="{3B02658A-D8E8-4893-BFC6-512FDC0A0440}" destId="{75AB63CB-452E-4B3B-A283-5387FFB8EFD9}" srcOrd="0" destOrd="1" presId="urn:microsoft.com/office/officeart/2005/8/layout/hList1"/>
    <dgm:cxn modelId="{D22DEA2A-5C40-42EF-8ACE-BB6D46677EA8}" type="presOf" srcId="{3AB75A0C-A535-4831-9333-F2454CD4A6C4}" destId="{75AB63CB-452E-4B3B-A283-5387FFB8EFD9}" srcOrd="0" destOrd="3" presId="urn:microsoft.com/office/officeart/2005/8/layout/hList1"/>
    <dgm:cxn modelId="{A5EB3376-0D1F-4B81-A7BF-B5EF7A6228F3}" srcId="{CC2042D4-684A-47C3-86D8-821C9C454D50}" destId="{4990BE95-38B9-4DA6-B66C-C7ECAA0EABBB}" srcOrd="0" destOrd="0" parTransId="{24D30309-97E5-49BF-90E9-FAC7C9DE2CE6}" sibTransId="{34BEC57E-7AD1-4C8F-ACFC-45E3CF1415B6}"/>
    <dgm:cxn modelId="{5A1DF69C-92F1-4276-ACCE-80BB6366D9EA}" type="presOf" srcId="{4990BE95-38B9-4DA6-B66C-C7ECAA0EABBB}" destId="{10F8B1C9-F9DA-4C2C-A531-D2107566DC72}" srcOrd="0" destOrd="0" presId="urn:microsoft.com/office/officeart/2005/8/layout/hList1"/>
    <dgm:cxn modelId="{684D17A3-A149-49ED-B973-1133D061D51C}" type="presOf" srcId="{7E067F82-B9D6-41F4-8517-2FE514391EFB}" destId="{75AB63CB-452E-4B3B-A283-5387FFB8EFD9}" srcOrd="0" destOrd="0" presId="urn:microsoft.com/office/officeart/2005/8/layout/hList1"/>
    <dgm:cxn modelId="{414AA9A6-7573-47C9-92A5-131F07B7B164}" srcId="{3B02658A-D8E8-4893-BFC6-512FDC0A0440}" destId="{A446EF31-53B8-4898-B03A-08F6F3849D23}" srcOrd="0" destOrd="0" parTransId="{73CA36C9-D05D-4E42-84DE-CA49558CF41D}" sibTransId="{380DACC3-9E64-49C6-B613-21ED80173A5A}"/>
    <dgm:cxn modelId="{3A10FBD6-1C2C-41A2-A109-54714F4E45B0}" srcId="{4990BE95-38B9-4DA6-B66C-C7ECAA0EABBB}" destId="{3B02658A-D8E8-4893-BFC6-512FDC0A0440}" srcOrd="1" destOrd="0" parTransId="{D25A5492-3122-4484-B24B-E7EED35815BE}" sibTransId="{1CFF6597-0D91-4A72-BBB5-B8FE8081EE23}"/>
    <dgm:cxn modelId="{EAFED2DF-740F-4F65-969C-664B9A1D8F29}" srcId="{4990BE95-38B9-4DA6-B66C-C7ECAA0EABBB}" destId="{7E067F82-B9D6-41F4-8517-2FE514391EFB}" srcOrd="0" destOrd="0" parTransId="{87B3071B-1007-426B-ACA6-A640B485F988}" sibTransId="{6034ED2E-7249-4532-9C34-E0A6A3CA40E9}"/>
    <dgm:cxn modelId="{243F79E2-6F10-4AB1-BE5B-026A82B4EFEB}" type="presOf" srcId="{CC2042D4-684A-47C3-86D8-821C9C454D50}" destId="{5CC291F0-B719-4F99-AA93-22E6FE101500}" srcOrd="0" destOrd="0" presId="urn:microsoft.com/office/officeart/2005/8/layout/hList1"/>
    <dgm:cxn modelId="{1874E81D-2902-4290-8F5D-51EB6559CC55}" type="presParOf" srcId="{5CC291F0-B719-4F99-AA93-22E6FE101500}" destId="{D33A1665-E693-4751-BC74-5C2211752D59}" srcOrd="0" destOrd="0" presId="urn:microsoft.com/office/officeart/2005/8/layout/hList1"/>
    <dgm:cxn modelId="{E94A1A7E-5594-4E0D-9488-02D3750D8CA2}" type="presParOf" srcId="{D33A1665-E693-4751-BC74-5C2211752D59}" destId="{10F8B1C9-F9DA-4C2C-A531-D2107566DC72}" srcOrd="0" destOrd="0" presId="urn:microsoft.com/office/officeart/2005/8/layout/hList1"/>
    <dgm:cxn modelId="{19A68F9D-137F-4BD9-A118-3433A6AE51D5}" type="presParOf" srcId="{D33A1665-E693-4751-BC74-5C2211752D59}" destId="{75AB63CB-452E-4B3B-A283-5387FFB8EF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2042D4-684A-47C3-86D8-821C9C454D50}" type="doc">
      <dgm:prSet loTypeId="urn:microsoft.com/office/officeart/2005/8/layout/hList1" loCatId="list" qsTypeId="urn:microsoft.com/office/officeart/2005/8/quickstyle/simple1#9" qsCatId="simple" csTypeId="urn:microsoft.com/office/officeart/2005/8/colors/accent1_2#6" csCatId="accent1" phldr="1"/>
      <dgm:spPr/>
      <dgm:t>
        <a:bodyPr/>
        <a:lstStyle/>
        <a:p>
          <a:endParaRPr lang="en-US"/>
        </a:p>
      </dgm:t>
    </dgm:pt>
    <dgm:pt modelId="{4990BE95-38B9-4DA6-B66C-C7ECAA0EABBB}">
      <dgm:prSet phldrT="[Text]"/>
      <dgm:spPr/>
      <dgm:t>
        <a:bodyPr/>
        <a:lstStyle/>
        <a:p>
          <a:r>
            <a:rPr lang="en-US" dirty="0" err="1"/>
            <a:t>Pelaporan</a:t>
          </a:r>
          <a:r>
            <a:rPr lang="en-US" dirty="0"/>
            <a:t> </a:t>
          </a:r>
          <a:r>
            <a:rPr lang="en-US" dirty="0" err="1"/>
            <a:t>Reviu</a:t>
          </a:r>
          <a:endParaRPr lang="en-US" dirty="0"/>
        </a:p>
      </dgm:t>
    </dgm:pt>
    <dgm:pt modelId="{24D30309-97E5-49BF-90E9-FAC7C9DE2CE6}" type="parTrans" cxnId="{A5EB3376-0D1F-4B81-A7BF-B5EF7A6228F3}">
      <dgm:prSet/>
      <dgm:spPr/>
      <dgm:t>
        <a:bodyPr/>
        <a:lstStyle/>
        <a:p>
          <a:endParaRPr lang="en-US"/>
        </a:p>
      </dgm:t>
    </dgm:pt>
    <dgm:pt modelId="{34BEC57E-7AD1-4C8F-ACFC-45E3CF1415B6}" type="sibTrans" cxnId="{A5EB3376-0D1F-4B81-A7BF-B5EF7A6228F3}">
      <dgm:prSet/>
      <dgm:spPr/>
      <dgm:t>
        <a:bodyPr/>
        <a:lstStyle/>
        <a:p>
          <a:endParaRPr lang="en-US"/>
        </a:p>
      </dgm:t>
    </dgm:pt>
    <dgm:pt modelId="{7E067F82-B9D6-41F4-8517-2FE514391EFB}">
      <dgm:prSet phldrT="[Text]"/>
      <dgm:spPr/>
      <dgm:t>
        <a:bodyPr/>
        <a:lstStyle/>
        <a:p>
          <a:pPr marL="224155" indent="-167005" algn="just"/>
          <a:r>
            <a:rPr lang="en-US" dirty="0" err="1"/>
            <a:t>Pelaporan</a:t>
          </a:r>
          <a:r>
            <a:rPr lang="en-US" dirty="0"/>
            <a:t> </a:t>
          </a:r>
          <a:r>
            <a:rPr lang="en-US" dirty="0" err="1"/>
            <a:t>hasil</a:t>
          </a:r>
          <a:r>
            <a:rPr lang="en-US" dirty="0"/>
            <a:t> </a:t>
          </a:r>
          <a:r>
            <a:rPr lang="en-US" dirty="0" err="1"/>
            <a:t>reviu</a:t>
          </a:r>
          <a:r>
            <a:rPr lang="en-US" dirty="0"/>
            <a:t> LPPD </a:t>
          </a:r>
          <a:r>
            <a:rPr lang="en-US" dirty="0" err="1"/>
            <a:t>mengungkapkan</a:t>
          </a:r>
          <a:r>
            <a:rPr lang="en-US" dirty="0"/>
            <a:t> </a:t>
          </a:r>
          <a:r>
            <a:rPr lang="en-US" dirty="0" err="1"/>
            <a:t>tujuan</a:t>
          </a:r>
          <a:r>
            <a:rPr lang="en-US" dirty="0"/>
            <a:t> dan </a:t>
          </a:r>
          <a:r>
            <a:rPr lang="en-US" dirty="0" err="1"/>
            <a:t>alasan</a:t>
          </a:r>
          <a:r>
            <a:rPr lang="en-US" dirty="0"/>
            <a:t> </a:t>
          </a:r>
          <a:r>
            <a:rPr lang="en-US" dirty="0" err="1"/>
            <a:t>pelaksanaan</a:t>
          </a:r>
          <a:r>
            <a:rPr lang="en-US" dirty="0"/>
            <a:t> </a:t>
          </a:r>
          <a:r>
            <a:rPr lang="en-US" dirty="0" err="1"/>
            <a:t>reviu</a:t>
          </a:r>
          <a:r>
            <a:rPr lang="en-US" dirty="0"/>
            <a:t>, </a:t>
          </a:r>
          <a:r>
            <a:rPr lang="en-US" dirty="0" err="1"/>
            <a:t>prosedur</a:t>
          </a:r>
          <a:r>
            <a:rPr lang="en-US" dirty="0"/>
            <a:t> </a:t>
          </a:r>
          <a:r>
            <a:rPr lang="en-US" dirty="0" err="1"/>
            <a:t>reviu</a:t>
          </a:r>
          <a:r>
            <a:rPr lang="en-US" dirty="0"/>
            <a:t> yang </a:t>
          </a:r>
          <a:r>
            <a:rPr lang="en-US" dirty="0" err="1"/>
            <a:t>dilakukan</a:t>
          </a:r>
          <a:r>
            <a:rPr lang="en-US" dirty="0"/>
            <a:t>, </a:t>
          </a:r>
          <a:r>
            <a:rPr lang="en-US" dirty="0" err="1"/>
            <a:t>kesalahan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kelemahan</a:t>
          </a:r>
          <a:r>
            <a:rPr lang="en-US" dirty="0"/>
            <a:t> yang </a:t>
          </a:r>
          <a:r>
            <a:rPr lang="en-US" dirty="0" err="1"/>
            <a:t>ditemui</a:t>
          </a:r>
          <a:r>
            <a:rPr lang="en-US" dirty="0"/>
            <a:t>, </a:t>
          </a:r>
          <a:r>
            <a:rPr lang="en-US" dirty="0" err="1"/>
            <a:t>langkah</a:t>
          </a:r>
          <a:r>
            <a:rPr lang="en-US" dirty="0"/>
            <a:t> </a:t>
          </a:r>
          <a:r>
            <a:rPr lang="en-US" dirty="0" err="1"/>
            <a:t>perbaikan</a:t>
          </a:r>
          <a:r>
            <a:rPr lang="en-US" dirty="0"/>
            <a:t> yang </a:t>
          </a:r>
          <a:r>
            <a:rPr lang="en-US" dirty="0" err="1"/>
            <a:t>disepakati</a:t>
          </a:r>
          <a:r>
            <a:rPr lang="en-US" dirty="0"/>
            <a:t>, </a:t>
          </a:r>
          <a:r>
            <a:rPr lang="en-US" dirty="0" err="1"/>
            <a:t>langkah</a:t>
          </a:r>
          <a:r>
            <a:rPr lang="en-US" dirty="0"/>
            <a:t> </a:t>
          </a:r>
          <a:r>
            <a:rPr lang="en-US" dirty="0" err="1"/>
            <a:t>perbaikan</a:t>
          </a:r>
          <a:r>
            <a:rPr lang="en-US" dirty="0"/>
            <a:t> yang </a:t>
          </a:r>
          <a:r>
            <a:rPr lang="en-US" dirty="0" err="1"/>
            <a:t>telah</a:t>
          </a:r>
          <a:r>
            <a:rPr lang="en-US" dirty="0"/>
            <a:t> </a:t>
          </a:r>
          <a:r>
            <a:rPr lang="en-US" dirty="0" err="1"/>
            <a:t>dilakukan</a:t>
          </a:r>
          <a:r>
            <a:rPr lang="en-US" dirty="0"/>
            <a:t> dan saran </a:t>
          </a:r>
          <a:r>
            <a:rPr lang="en-US" dirty="0" err="1"/>
            <a:t>perbaikan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dilaksanakan</a:t>
          </a:r>
          <a:r>
            <a:rPr lang="en-US" dirty="0"/>
            <a:t>.</a:t>
          </a:r>
        </a:p>
      </dgm:t>
    </dgm:pt>
    <dgm:pt modelId="{87B3071B-1007-426B-ACA6-A640B485F988}" type="parTrans" cxnId="{EAFED2DF-740F-4F65-969C-664B9A1D8F29}">
      <dgm:prSet/>
      <dgm:spPr/>
      <dgm:t>
        <a:bodyPr/>
        <a:lstStyle/>
        <a:p>
          <a:endParaRPr lang="en-US"/>
        </a:p>
      </dgm:t>
    </dgm:pt>
    <dgm:pt modelId="{6034ED2E-7249-4532-9C34-E0A6A3CA40E9}" type="sibTrans" cxnId="{EAFED2DF-740F-4F65-969C-664B9A1D8F29}">
      <dgm:prSet/>
      <dgm:spPr/>
      <dgm:t>
        <a:bodyPr/>
        <a:lstStyle/>
        <a:p>
          <a:endParaRPr lang="en-US"/>
        </a:p>
      </dgm:t>
    </dgm:pt>
    <dgm:pt modelId="{3B02658A-D8E8-4893-BFC6-512FDC0A0440}">
      <dgm:prSet phldrT="[Text]"/>
      <dgm:spPr/>
      <dgm:t>
        <a:bodyPr/>
        <a:lstStyle/>
        <a:p>
          <a:pPr marL="224155" indent="-167005" algn="just"/>
          <a:r>
            <a:rPr lang="en-US" dirty="0"/>
            <a:t>Hasil </a:t>
          </a:r>
          <a:r>
            <a:rPr lang="en-US" dirty="0" err="1"/>
            <a:t>reviu</a:t>
          </a:r>
          <a:r>
            <a:rPr lang="en-US" dirty="0"/>
            <a:t> </a:t>
          </a:r>
          <a:r>
            <a:rPr lang="en-US" dirty="0" err="1"/>
            <a:t>berupa</a:t>
          </a:r>
          <a:r>
            <a:rPr lang="en-US" dirty="0"/>
            <a:t> : </a:t>
          </a:r>
        </a:p>
      </dgm:t>
    </dgm:pt>
    <dgm:pt modelId="{D25A5492-3122-4484-B24B-E7EED35815BE}" type="parTrans" cxnId="{3A10FBD6-1C2C-41A2-A109-54714F4E45B0}">
      <dgm:prSet/>
      <dgm:spPr/>
      <dgm:t>
        <a:bodyPr/>
        <a:lstStyle/>
        <a:p>
          <a:endParaRPr lang="en-US"/>
        </a:p>
      </dgm:t>
    </dgm:pt>
    <dgm:pt modelId="{1CFF6597-0D91-4A72-BBB5-B8FE8081EE23}" type="sibTrans" cxnId="{3A10FBD6-1C2C-41A2-A109-54714F4E45B0}">
      <dgm:prSet/>
      <dgm:spPr/>
      <dgm:t>
        <a:bodyPr/>
        <a:lstStyle/>
        <a:p>
          <a:endParaRPr lang="en-US"/>
        </a:p>
      </dgm:t>
    </dgm:pt>
    <dgm:pt modelId="{A446EF31-53B8-4898-B03A-08F6F3849D23}">
      <dgm:prSet phldrT="[Text]"/>
      <dgm:spPr/>
      <dgm:t>
        <a:bodyPr/>
        <a:lstStyle/>
        <a:p>
          <a:pPr marL="513080" indent="-167005" algn="just"/>
          <a:r>
            <a:rPr lang="en-US" dirty="0" err="1"/>
            <a:t>Catatan</a:t>
          </a:r>
          <a:r>
            <a:rPr lang="en-US" dirty="0"/>
            <a:t> Hasil </a:t>
          </a:r>
          <a:r>
            <a:rPr lang="en-US" dirty="0" err="1"/>
            <a:t>Reviu</a:t>
          </a:r>
          <a:r>
            <a:rPr lang="en-US" dirty="0"/>
            <a:t> (CHR)</a:t>
          </a:r>
        </a:p>
      </dgm:t>
    </dgm:pt>
    <dgm:pt modelId="{73CA36C9-D05D-4E42-84DE-CA49558CF41D}" type="parTrans" cxnId="{414AA9A6-7573-47C9-92A5-131F07B7B164}">
      <dgm:prSet/>
      <dgm:spPr/>
      <dgm:t>
        <a:bodyPr/>
        <a:lstStyle/>
        <a:p>
          <a:endParaRPr lang="en-US"/>
        </a:p>
      </dgm:t>
    </dgm:pt>
    <dgm:pt modelId="{380DACC3-9E64-49C6-B613-21ED80173A5A}" type="sibTrans" cxnId="{414AA9A6-7573-47C9-92A5-131F07B7B164}">
      <dgm:prSet/>
      <dgm:spPr/>
      <dgm:t>
        <a:bodyPr/>
        <a:lstStyle/>
        <a:p>
          <a:endParaRPr lang="en-US"/>
        </a:p>
      </dgm:t>
    </dgm:pt>
    <dgm:pt modelId="{3AB75A0C-A535-4831-9333-F2454CD4A6C4}">
      <dgm:prSet phldrT="[Text]"/>
      <dgm:spPr/>
      <dgm:t>
        <a:bodyPr/>
        <a:lstStyle/>
        <a:p>
          <a:pPr marL="513080" indent="-167005" algn="just"/>
          <a:r>
            <a:rPr lang="en-US" dirty="0" err="1"/>
            <a:t>Laporan</a:t>
          </a:r>
          <a:r>
            <a:rPr lang="en-US" dirty="0"/>
            <a:t> Hasil </a:t>
          </a:r>
          <a:r>
            <a:rPr lang="en-US" dirty="0" err="1"/>
            <a:t>Reviu</a:t>
          </a:r>
          <a:r>
            <a:rPr lang="en-US" dirty="0"/>
            <a:t> </a:t>
          </a:r>
          <a:r>
            <a:rPr lang="en-US" dirty="0" err="1"/>
            <a:t>berisi</a:t>
          </a:r>
          <a:r>
            <a:rPr lang="en-US" dirty="0"/>
            <a:t> : </a:t>
          </a:r>
        </a:p>
      </dgm:t>
    </dgm:pt>
    <dgm:pt modelId="{64AD1265-CF4A-4CA6-9F69-29946EF491CB}" type="parTrans" cxnId="{1E0B4010-B3DE-4DFB-8663-25E47A8517AB}">
      <dgm:prSet/>
      <dgm:spPr/>
      <dgm:t>
        <a:bodyPr/>
        <a:lstStyle/>
        <a:p>
          <a:endParaRPr lang="en-US"/>
        </a:p>
      </dgm:t>
    </dgm:pt>
    <dgm:pt modelId="{72F8D6A6-1828-4066-B815-17F9B5AF962A}" type="sibTrans" cxnId="{1E0B4010-B3DE-4DFB-8663-25E47A8517AB}">
      <dgm:prSet/>
      <dgm:spPr/>
      <dgm:t>
        <a:bodyPr/>
        <a:lstStyle/>
        <a:p>
          <a:endParaRPr lang="en-US"/>
        </a:p>
      </dgm:t>
    </dgm:pt>
    <dgm:pt modelId="{3FEEEE66-5212-413B-91D3-26B64CAEE31A}">
      <dgm:prSet phldrT="[Text]"/>
      <dgm:spPr/>
      <dgm:t>
        <a:bodyPr/>
        <a:lstStyle/>
        <a:p>
          <a:pPr marL="513080" indent="-167005" algn="just"/>
          <a:r>
            <a:rPr lang="en-US" dirty="0" err="1"/>
            <a:t>Reviu</a:t>
          </a:r>
          <a:r>
            <a:rPr lang="en-US" dirty="0"/>
            <a:t> </a:t>
          </a:r>
          <a:r>
            <a:rPr lang="en-US" dirty="0" err="1"/>
            <a:t>telah</a:t>
          </a:r>
          <a:r>
            <a:rPr lang="en-US" dirty="0"/>
            <a:t>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 LPPD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tahun</a:t>
          </a:r>
          <a:r>
            <a:rPr lang="en-US" dirty="0"/>
            <a:t> yang </a:t>
          </a:r>
          <a:r>
            <a:rPr lang="en-US" dirty="0" err="1"/>
            <a:t>bersangkutan</a:t>
          </a:r>
          <a:r>
            <a:rPr lang="en-US" dirty="0"/>
            <a:t> </a:t>
          </a:r>
        </a:p>
      </dgm:t>
    </dgm:pt>
    <dgm:pt modelId="{A47185D4-9584-4D88-92E8-5AAE4A555302}" type="parTrans" cxnId="{9FCE21B8-5A6C-484A-B9AF-8D99EC879DD7}">
      <dgm:prSet/>
      <dgm:spPr/>
      <dgm:t>
        <a:bodyPr/>
        <a:lstStyle/>
        <a:p>
          <a:endParaRPr lang="en-US"/>
        </a:p>
      </dgm:t>
    </dgm:pt>
    <dgm:pt modelId="{BBDA6558-7753-4D70-ADD2-AE65965ECE24}" type="sibTrans" cxnId="{9FCE21B8-5A6C-484A-B9AF-8D99EC879DD7}">
      <dgm:prSet/>
      <dgm:spPr/>
      <dgm:t>
        <a:bodyPr/>
        <a:lstStyle/>
        <a:p>
          <a:endParaRPr lang="en-US"/>
        </a:p>
      </dgm:t>
    </dgm:pt>
    <dgm:pt modelId="{C420EF47-CB41-4BB1-BC69-3412F5EFB1C8}">
      <dgm:prSet phldrT="[Text]"/>
      <dgm:spPr/>
      <dgm:t>
        <a:bodyPr/>
        <a:lstStyle/>
        <a:p>
          <a:pPr marL="513080" indent="-167005" algn="just"/>
          <a:r>
            <a:rPr lang="en-US" dirty="0" err="1"/>
            <a:t>Reviu</a:t>
          </a:r>
          <a:r>
            <a:rPr lang="en-US" dirty="0"/>
            <a:t> </a:t>
          </a:r>
          <a:r>
            <a:rPr lang="en-US" dirty="0" err="1"/>
            <a:t>telah</a:t>
          </a:r>
          <a:r>
            <a:rPr lang="en-US" dirty="0"/>
            <a:t> </a:t>
          </a:r>
          <a:r>
            <a:rPr lang="en-US" dirty="0" err="1"/>
            <a:t>dilaksanakan</a:t>
          </a:r>
          <a:r>
            <a:rPr lang="en-US" dirty="0"/>
            <a:t> </a:t>
          </a:r>
          <a:r>
            <a:rPr lang="en-US" dirty="0" err="1"/>
            <a:t>sesuai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pedoman</a:t>
          </a:r>
          <a:r>
            <a:rPr lang="en-US" dirty="0"/>
            <a:t> </a:t>
          </a:r>
          <a:r>
            <a:rPr lang="en-US" dirty="0" err="1"/>
            <a:t>reviu</a:t>
          </a:r>
          <a:r>
            <a:rPr lang="en-US" dirty="0"/>
            <a:t> LPPD </a:t>
          </a:r>
        </a:p>
      </dgm:t>
    </dgm:pt>
    <dgm:pt modelId="{92D12F51-0197-49C9-A4A2-25ADF7CEC682}" type="parTrans" cxnId="{D02DFFE0-D59D-4FFC-BE96-D1E7C2323522}">
      <dgm:prSet/>
      <dgm:spPr/>
      <dgm:t>
        <a:bodyPr/>
        <a:lstStyle/>
        <a:p>
          <a:endParaRPr lang="en-US"/>
        </a:p>
      </dgm:t>
    </dgm:pt>
    <dgm:pt modelId="{A860D317-8BFA-4C2B-A058-52B2284E3F69}" type="sibTrans" cxnId="{D02DFFE0-D59D-4FFC-BE96-D1E7C2323522}">
      <dgm:prSet/>
      <dgm:spPr/>
      <dgm:t>
        <a:bodyPr/>
        <a:lstStyle/>
        <a:p>
          <a:endParaRPr lang="en-US"/>
        </a:p>
      </dgm:t>
    </dgm:pt>
    <dgm:pt modelId="{7AE85B78-54DF-4E18-9C29-88F6B6EE2C6B}">
      <dgm:prSet phldrT="[Text]"/>
      <dgm:spPr/>
      <dgm:t>
        <a:bodyPr/>
        <a:lstStyle/>
        <a:p>
          <a:pPr marL="513080" indent="-167005" algn="just"/>
          <a:r>
            <a:rPr lang="en-US" dirty="0" err="1"/>
            <a:t>Semua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yang </a:t>
          </a:r>
          <a:r>
            <a:rPr lang="en-US" dirty="0" err="1"/>
            <a:t>dimuat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laporan</a:t>
          </a:r>
          <a:r>
            <a:rPr lang="en-US" dirty="0"/>
            <a:t> </a:t>
          </a:r>
          <a:r>
            <a:rPr lang="en-US" dirty="0" err="1"/>
            <a:t>reviu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penyajian</a:t>
          </a:r>
          <a:r>
            <a:rPr lang="en-US" dirty="0"/>
            <a:t> </a:t>
          </a:r>
          <a:r>
            <a:rPr lang="en-US" dirty="0" err="1"/>
            <a:t>manajemen</a:t>
          </a:r>
          <a:r>
            <a:rPr lang="en-US" dirty="0"/>
            <a:t> </a:t>
          </a:r>
        </a:p>
      </dgm:t>
    </dgm:pt>
    <dgm:pt modelId="{44AD4D64-2360-4AC0-9FAE-ACC6D9B7615F}" type="parTrans" cxnId="{51DC55D4-5196-47AA-A86A-2C9D9608BEAE}">
      <dgm:prSet/>
      <dgm:spPr/>
      <dgm:t>
        <a:bodyPr/>
        <a:lstStyle/>
        <a:p>
          <a:endParaRPr lang="en-US"/>
        </a:p>
      </dgm:t>
    </dgm:pt>
    <dgm:pt modelId="{ACD4EB21-DB12-40B1-90E9-F8B41DB8167B}" type="sibTrans" cxnId="{51DC55D4-5196-47AA-A86A-2C9D9608BEAE}">
      <dgm:prSet/>
      <dgm:spPr/>
      <dgm:t>
        <a:bodyPr/>
        <a:lstStyle/>
        <a:p>
          <a:endParaRPr lang="en-US"/>
        </a:p>
      </dgm:t>
    </dgm:pt>
    <dgm:pt modelId="{B0A465F0-E2D6-4D6F-9BB5-225D3EF0E91D}">
      <dgm:prSet phldrT="[Text]"/>
      <dgm:spPr/>
      <dgm:t>
        <a:bodyPr/>
        <a:lstStyle/>
        <a:p>
          <a:pPr marL="513080" indent="-167005" algn="just"/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keyakinan</a:t>
          </a:r>
          <a:r>
            <a:rPr lang="en-US" dirty="0"/>
            <a:t> </a:t>
          </a:r>
          <a:r>
            <a:rPr lang="en-US" dirty="0" err="1"/>
            <a:t>mengenai</a:t>
          </a:r>
          <a:r>
            <a:rPr lang="en-US" dirty="0"/>
            <a:t> </a:t>
          </a:r>
          <a:r>
            <a:rPr lang="en-US" dirty="0" err="1"/>
            <a:t>akurasi</a:t>
          </a:r>
          <a:r>
            <a:rPr lang="en-US" dirty="0"/>
            <a:t>, </a:t>
          </a:r>
          <a:r>
            <a:rPr lang="en-US" dirty="0" err="1"/>
            <a:t>keandalan</a:t>
          </a:r>
          <a:r>
            <a:rPr lang="en-US" dirty="0"/>
            <a:t> dan </a:t>
          </a:r>
          <a:r>
            <a:rPr lang="en-US" dirty="0" err="1"/>
            <a:t>keabsahan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</a:t>
          </a:r>
          <a:r>
            <a:rPr lang="en-US" dirty="0" err="1"/>
            <a:t>kinerja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LPPD </a:t>
          </a:r>
          <a:r>
            <a:rPr lang="en-US" dirty="0" err="1"/>
            <a:t>kepada</a:t>
          </a:r>
          <a:r>
            <a:rPr lang="en-US" dirty="0"/>
            <a:t> </a:t>
          </a:r>
          <a:r>
            <a:rPr lang="en-US" dirty="0" err="1"/>
            <a:t>pimpinan</a:t>
          </a:r>
          <a:r>
            <a:rPr lang="en-US" dirty="0"/>
            <a:t> </a:t>
          </a:r>
          <a:r>
            <a:rPr lang="en-US" dirty="0" err="1"/>
            <a:t>perangkat</a:t>
          </a:r>
          <a:r>
            <a:rPr lang="en-US" dirty="0"/>
            <a:t> </a:t>
          </a:r>
          <a:r>
            <a:rPr lang="en-US" dirty="0" err="1"/>
            <a:t>daerah</a:t>
          </a:r>
          <a:endParaRPr lang="en-US" dirty="0"/>
        </a:p>
      </dgm:t>
    </dgm:pt>
    <dgm:pt modelId="{ABEA91F6-FD9E-40E9-91D3-B4E512C3AF2C}" type="parTrans" cxnId="{8D4E39CD-8990-42E9-88A2-FEF1644FB14C}">
      <dgm:prSet/>
      <dgm:spPr/>
      <dgm:t>
        <a:bodyPr/>
        <a:lstStyle/>
        <a:p>
          <a:endParaRPr lang="en-US"/>
        </a:p>
      </dgm:t>
    </dgm:pt>
    <dgm:pt modelId="{392AACDA-2883-4740-A5E1-92284F65FCE5}" type="sibTrans" cxnId="{8D4E39CD-8990-42E9-88A2-FEF1644FB14C}">
      <dgm:prSet/>
      <dgm:spPr/>
      <dgm:t>
        <a:bodyPr/>
        <a:lstStyle/>
        <a:p>
          <a:endParaRPr lang="en-US"/>
        </a:p>
      </dgm:t>
    </dgm:pt>
    <dgm:pt modelId="{23B69F76-97D2-4BBE-B40E-6094C5D50DB5}">
      <dgm:prSet phldrT="[Text]"/>
      <dgm:spPr/>
      <dgm:t>
        <a:bodyPr/>
        <a:lstStyle/>
        <a:p>
          <a:pPr marL="513080" indent="-167005" algn="just"/>
          <a:r>
            <a:rPr lang="en-US" dirty="0" err="1"/>
            <a:t>Simpulan</a:t>
          </a:r>
          <a:r>
            <a:rPr lang="en-US" dirty="0"/>
            <a:t> </a:t>
          </a:r>
          <a:r>
            <a:rPr lang="en-US" dirty="0" err="1"/>
            <a:t>reviu</a:t>
          </a:r>
          <a:r>
            <a:rPr lang="en-US" dirty="0"/>
            <a:t> </a:t>
          </a:r>
          <a:r>
            <a:rPr lang="en-US" dirty="0" err="1"/>
            <a:t>yaitu</a:t>
          </a:r>
          <a:r>
            <a:rPr lang="en-US" dirty="0"/>
            <a:t> </a:t>
          </a:r>
          <a:r>
            <a:rPr lang="en-US" dirty="0" err="1"/>
            <a:t>apakah</a:t>
          </a:r>
          <a:r>
            <a:rPr lang="en-US" dirty="0"/>
            <a:t> LPPD </a:t>
          </a:r>
          <a:r>
            <a:rPr lang="en-US" dirty="0" err="1"/>
            <a:t>telah</a:t>
          </a:r>
          <a:r>
            <a:rPr lang="en-US" dirty="0"/>
            <a:t> </a:t>
          </a:r>
          <a:r>
            <a:rPr lang="en-US" dirty="0" err="1"/>
            <a:t>menyajikan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</a:t>
          </a:r>
          <a:r>
            <a:rPr lang="en-US" dirty="0" err="1"/>
            <a:t>kinerja</a:t>
          </a:r>
          <a:r>
            <a:rPr lang="en-US" dirty="0"/>
            <a:t> yang </a:t>
          </a:r>
          <a:r>
            <a:rPr lang="en-US" dirty="0" err="1"/>
            <a:t>handal</a:t>
          </a:r>
          <a:r>
            <a:rPr lang="en-US" dirty="0"/>
            <a:t>, </a:t>
          </a:r>
          <a:r>
            <a:rPr lang="en-US" dirty="0" err="1"/>
            <a:t>akurat</a:t>
          </a:r>
          <a:r>
            <a:rPr lang="en-US" dirty="0"/>
            <a:t> dan abash </a:t>
          </a:r>
        </a:p>
      </dgm:t>
    </dgm:pt>
    <dgm:pt modelId="{AD981776-A363-41B6-887A-8BA90C5EE72C}" type="parTrans" cxnId="{EEBD9398-040D-4A9E-B3AE-8BC72284BACE}">
      <dgm:prSet/>
      <dgm:spPr/>
      <dgm:t>
        <a:bodyPr/>
        <a:lstStyle/>
        <a:p>
          <a:endParaRPr lang="en-US"/>
        </a:p>
      </dgm:t>
    </dgm:pt>
    <dgm:pt modelId="{B598A37E-B04D-490B-BD73-75056BF1C6E9}" type="sibTrans" cxnId="{EEBD9398-040D-4A9E-B3AE-8BC72284BACE}">
      <dgm:prSet/>
      <dgm:spPr/>
      <dgm:t>
        <a:bodyPr/>
        <a:lstStyle/>
        <a:p>
          <a:endParaRPr lang="en-US"/>
        </a:p>
      </dgm:t>
    </dgm:pt>
    <dgm:pt modelId="{389CB117-B8C9-4CEC-ABCD-6291747C1BF0}">
      <dgm:prSet phldrT="[Text]"/>
      <dgm:spPr/>
      <dgm:t>
        <a:bodyPr/>
        <a:lstStyle/>
        <a:p>
          <a:pPr marL="513080" indent="-167005" algn="just"/>
          <a:r>
            <a:rPr lang="en-US" dirty="0" err="1"/>
            <a:t>Paragraf</a:t>
          </a:r>
          <a:r>
            <a:rPr lang="en-US" dirty="0"/>
            <a:t> </a:t>
          </a:r>
          <a:r>
            <a:rPr lang="en-US" dirty="0" err="1"/>
            <a:t>penjelas</a:t>
          </a:r>
          <a:r>
            <a:rPr lang="en-US" dirty="0"/>
            <a:t> yang </a:t>
          </a:r>
          <a:r>
            <a:rPr lang="en-US" dirty="0" err="1"/>
            <a:t>menguraikan</a:t>
          </a:r>
          <a:r>
            <a:rPr lang="en-US" dirty="0"/>
            <a:t> </a:t>
          </a:r>
          <a:r>
            <a:rPr lang="en-US" dirty="0" err="1"/>
            <a:t>koreksi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 </a:t>
          </a:r>
          <a:r>
            <a:rPr lang="en-US" dirty="0" err="1"/>
            <a:t>penyajian</a:t>
          </a:r>
          <a:r>
            <a:rPr lang="en-US" dirty="0"/>
            <a:t> LPPD yang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selesai</a:t>
          </a:r>
          <a:r>
            <a:rPr lang="en-US" dirty="0"/>
            <a:t> </a:t>
          </a:r>
          <a:r>
            <a:rPr lang="en-US" dirty="0" err="1"/>
            <a:t>dilakukan</a:t>
          </a:r>
          <a:r>
            <a:rPr lang="en-US" dirty="0"/>
            <a:t> oleh unit </a:t>
          </a:r>
          <a:r>
            <a:rPr lang="en-US" dirty="0" err="1"/>
            <a:t>pengelola</a:t>
          </a:r>
          <a:endParaRPr lang="en-US" dirty="0"/>
        </a:p>
      </dgm:t>
    </dgm:pt>
    <dgm:pt modelId="{D0AA470A-3E24-48FD-B51B-F86A12C0BBE3}" type="parTrans" cxnId="{B4317570-69D4-4B6F-A148-ECFE607F600D}">
      <dgm:prSet/>
      <dgm:spPr/>
      <dgm:t>
        <a:bodyPr/>
        <a:lstStyle/>
        <a:p>
          <a:endParaRPr lang="en-US"/>
        </a:p>
      </dgm:t>
    </dgm:pt>
    <dgm:pt modelId="{38CC6FD6-A4B1-426A-A9EA-4884915FED8A}" type="sibTrans" cxnId="{B4317570-69D4-4B6F-A148-ECFE607F600D}">
      <dgm:prSet/>
      <dgm:spPr/>
      <dgm:t>
        <a:bodyPr/>
        <a:lstStyle/>
        <a:p>
          <a:endParaRPr lang="en-US"/>
        </a:p>
      </dgm:t>
    </dgm:pt>
    <dgm:pt modelId="{5CC291F0-B719-4F99-AA93-22E6FE101500}" type="pres">
      <dgm:prSet presAssocID="{CC2042D4-684A-47C3-86D8-821C9C454D50}" presName="Name0" presStyleCnt="0">
        <dgm:presLayoutVars>
          <dgm:dir/>
          <dgm:animLvl val="lvl"/>
          <dgm:resizeHandles val="exact"/>
        </dgm:presLayoutVars>
      </dgm:prSet>
      <dgm:spPr/>
    </dgm:pt>
    <dgm:pt modelId="{D33A1665-E693-4751-BC74-5C2211752D59}" type="pres">
      <dgm:prSet presAssocID="{4990BE95-38B9-4DA6-B66C-C7ECAA0EABBB}" presName="composite" presStyleCnt="0"/>
      <dgm:spPr/>
    </dgm:pt>
    <dgm:pt modelId="{10F8B1C9-F9DA-4C2C-A531-D2107566DC72}" type="pres">
      <dgm:prSet presAssocID="{4990BE95-38B9-4DA6-B66C-C7ECAA0EABB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75AB63CB-452E-4B3B-A283-5387FFB8EFD9}" type="pres">
      <dgm:prSet presAssocID="{4990BE95-38B9-4DA6-B66C-C7ECAA0EABBB}" presName="desTx" presStyleLbl="alignAccFollowNode1" presStyleIdx="0" presStyleCnt="1" custScaleY="93800">
        <dgm:presLayoutVars>
          <dgm:bulletEnabled val="1"/>
        </dgm:presLayoutVars>
      </dgm:prSet>
      <dgm:spPr/>
    </dgm:pt>
  </dgm:ptLst>
  <dgm:cxnLst>
    <dgm:cxn modelId="{CEDE7800-D818-4C10-B7B7-EAC32DFAF77E}" type="presOf" srcId="{3FEEEE66-5212-413B-91D3-26B64CAEE31A}" destId="{75AB63CB-452E-4B3B-A283-5387FFB8EFD9}" srcOrd="0" destOrd="4" presId="urn:microsoft.com/office/officeart/2005/8/layout/hList1"/>
    <dgm:cxn modelId="{5713C509-0D9E-423F-820B-F0C9F5812093}" type="presOf" srcId="{A446EF31-53B8-4898-B03A-08F6F3849D23}" destId="{75AB63CB-452E-4B3B-A283-5387FFB8EFD9}" srcOrd="0" destOrd="2" presId="urn:microsoft.com/office/officeart/2005/8/layout/hList1"/>
    <dgm:cxn modelId="{1E0B4010-B3DE-4DFB-8663-25E47A8517AB}" srcId="{3B02658A-D8E8-4893-BFC6-512FDC0A0440}" destId="{3AB75A0C-A535-4831-9333-F2454CD4A6C4}" srcOrd="1" destOrd="0" parTransId="{64AD1265-CF4A-4CA6-9F69-29946EF491CB}" sibTransId="{72F8D6A6-1828-4066-B815-17F9B5AF962A}"/>
    <dgm:cxn modelId="{0870AE16-53FF-4B05-BD2D-4108E40427C3}" type="presOf" srcId="{3B02658A-D8E8-4893-BFC6-512FDC0A0440}" destId="{75AB63CB-452E-4B3B-A283-5387FFB8EFD9}" srcOrd="0" destOrd="1" presId="urn:microsoft.com/office/officeart/2005/8/layout/hList1"/>
    <dgm:cxn modelId="{5960B019-A041-40ED-8D45-A79B036CEFA7}" type="presOf" srcId="{23B69F76-97D2-4BBE-B40E-6094C5D50DB5}" destId="{75AB63CB-452E-4B3B-A283-5387FFB8EFD9}" srcOrd="0" destOrd="8" presId="urn:microsoft.com/office/officeart/2005/8/layout/hList1"/>
    <dgm:cxn modelId="{D22DEA2A-5C40-42EF-8ACE-BB6D46677EA8}" type="presOf" srcId="{3AB75A0C-A535-4831-9333-F2454CD4A6C4}" destId="{75AB63CB-452E-4B3B-A283-5387FFB8EFD9}" srcOrd="0" destOrd="3" presId="urn:microsoft.com/office/officeart/2005/8/layout/hList1"/>
    <dgm:cxn modelId="{F2735660-EDBE-4BEA-A6AF-391575C4608F}" type="presOf" srcId="{7AE85B78-54DF-4E18-9C29-88F6B6EE2C6B}" destId="{75AB63CB-452E-4B3B-A283-5387FFB8EFD9}" srcOrd="0" destOrd="6" presId="urn:microsoft.com/office/officeart/2005/8/layout/hList1"/>
    <dgm:cxn modelId="{B4317570-69D4-4B6F-A148-ECFE607F600D}" srcId="{3AB75A0C-A535-4831-9333-F2454CD4A6C4}" destId="{389CB117-B8C9-4CEC-ABCD-6291747C1BF0}" srcOrd="5" destOrd="0" parTransId="{D0AA470A-3E24-48FD-B51B-F86A12C0BBE3}" sibTransId="{38CC6FD6-A4B1-426A-A9EA-4884915FED8A}"/>
    <dgm:cxn modelId="{A5EB3376-0D1F-4B81-A7BF-B5EF7A6228F3}" srcId="{CC2042D4-684A-47C3-86D8-821C9C454D50}" destId="{4990BE95-38B9-4DA6-B66C-C7ECAA0EABBB}" srcOrd="0" destOrd="0" parTransId="{24D30309-97E5-49BF-90E9-FAC7C9DE2CE6}" sibTransId="{34BEC57E-7AD1-4C8F-ACFC-45E3CF1415B6}"/>
    <dgm:cxn modelId="{EEBD9398-040D-4A9E-B3AE-8BC72284BACE}" srcId="{3AB75A0C-A535-4831-9333-F2454CD4A6C4}" destId="{23B69F76-97D2-4BBE-B40E-6094C5D50DB5}" srcOrd="4" destOrd="0" parTransId="{AD981776-A363-41B6-887A-8BA90C5EE72C}" sibTransId="{B598A37E-B04D-490B-BD73-75056BF1C6E9}"/>
    <dgm:cxn modelId="{5A1DF69C-92F1-4276-ACCE-80BB6366D9EA}" type="presOf" srcId="{4990BE95-38B9-4DA6-B66C-C7ECAA0EABBB}" destId="{10F8B1C9-F9DA-4C2C-A531-D2107566DC72}" srcOrd="0" destOrd="0" presId="urn:microsoft.com/office/officeart/2005/8/layout/hList1"/>
    <dgm:cxn modelId="{684D17A3-A149-49ED-B973-1133D061D51C}" type="presOf" srcId="{7E067F82-B9D6-41F4-8517-2FE514391EFB}" destId="{75AB63CB-452E-4B3B-A283-5387FFB8EFD9}" srcOrd="0" destOrd="0" presId="urn:microsoft.com/office/officeart/2005/8/layout/hList1"/>
    <dgm:cxn modelId="{414AA9A6-7573-47C9-92A5-131F07B7B164}" srcId="{3B02658A-D8E8-4893-BFC6-512FDC0A0440}" destId="{A446EF31-53B8-4898-B03A-08F6F3849D23}" srcOrd="0" destOrd="0" parTransId="{73CA36C9-D05D-4E42-84DE-CA49558CF41D}" sibTransId="{380DACC3-9E64-49C6-B613-21ED80173A5A}"/>
    <dgm:cxn modelId="{9FCE21B8-5A6C-484A-B9AF-8D99EC879DD7}" srcId="{3AB75A0C-A535-4831-9333-F2454CD4A6C4}" destId="{3FEEEE66-5212-413B-91D3-26B64CAEE31A}" srcOrd="0" destOrd="0" parTransId="{A47185D4-9584-4D88-92E8-5AAE4A555302}" sibTransId="{BBDA6558-7753-4D70-ADD2-AE65965ECE24}"/>
    <dgm:cxn modelId="{8D4E39CD-8990-42E9-88A2-FEF1644FB14C}" srcId="{3AB75A0C-A535-4831-9333-F2454CD4A6C4}" destId="{B0A465F0-E2D6-4D6F-9BB5-225D3EF0E91D}" srcOrd="3" destOrd="0" parTransId="{ABEA91F6-FD9E-40E9-91D3-B4E512C3AF2C}" sibTransId="{392AACDA-2883-4740-A5E1-92284F65FCE5}"/>
    <dgm:cxn modelId="{471CA3CD-7831-4A52-9E97-7FA09A17FFD6}" type="presOf" srcId="{389CB117-B8C9-4CEC-ABCD-6291747C1BF0}" destId="{75AB63CB-452E-4B3B-A283-5387FFB8EFD9}" srcOrd="0" destOrd="9" presId="urn:microsoft.com/office/officeart/2005/8/layout/hList1"/>
    <dgm:cxn modelId="{51DC55D4-5196-47AA-A86A-2C9D9608BEAE}" srcId="{3AB75A0C-A535-4831-9333-F2454CD4A6C4}" destId="{7AE85B78-54DF-4E18-9C29-88F6B6EE2C6B}" srcOrd="2" destOrd="0" parTransId="{44AD4D64-2360-4AC0-9FAE-ACC6D9B7615F}" sibTransId="{ACD4EB21-DB12-40B1-90E9-F8B41DB8167B}"/>
    <dgm:cxn modelId="{3A10FBD6-1C2C-41A2-A109-54714F4E45B0}" srcId="{4990BE95-38B9-4DA6-B66C-C7ECAA0EABBB}" destId="{3B02658A-D8E8-4893-BFC6-512FDC0A0440}" srcOrd="1" destOrd="0" parTransId="{D25A5492-3122-4484-B24B-E7EED35815BE}" sibTransId="{1CFF6597-0D91-4A72-BBB5-B8FE8081EE23}"/>
    <dgm:cxn modelId="{F4FB66DE-5BA8-4934-9563-2BAB23DF4474}" type="presOf" srcId="{C420EF47-CB41-4BB1-BC69-3412F5EFB1C8}" destId="{75AB63CB-452E-4B3B-A283-5387FFB8EFD9}" srcOrd="0" destOrd="5" presId="urn:microsoft.com/office/officeart/2005/8/layout/hList1"/>
    <dgm:cxn modelId="{EAFED2DF-740F-4F65-969C-664B9A1D8F29}" srcId="{4990BE95-38B9-4DA6-B66C-C7ECAA0EABBB}" destId="{7E067F82-B9D6-41F4-8517-2FE514391EFB}" srcOrd="0" destOrd="0" parTransId="{87B3071B-1007-426B-ACA6-A640B485F988}" sibTransId="{6034ED2E-7249-4532-9C34-E0A6A3CA40E9}"/>
    <dgm:cxn modelId="{D02DFFE0-D59D-4FFC-BE96-D1E7C2323522}" srcId="{3AB75A0C-A535-4831-9333-F2454CD4A6C4}" destId="{C420EF47-CB41-4BB1-BC69-3412F5EFB1C8}" srcOrd="1" destOrd="0" parTransId="{92D12F51-0197-49C9-A4A2-25ADF7CEC682}" sibTransId="{A860D317-8BFA-4C2B-A058-52B2284E3F69}"/>
    <dgm:cxn modelId="{243F79E2-6F10-4AB1-BE5B-026A82B4EFEB}" type="presOf" srcId="{CC2042D4-684A-47C3-86D8-821C9C454D50}" destId="{5CC291F0-B719-4F99-AA93-22E6FE101500}" srcOrd="0" destOrd="0" presId="urn:microsoft.com/office/officeart/2005/8/layout/hList1"/>
    <dgm:cxn modelId="{1EB29EE2-2E5B-4BD2-8533-2B4B1EFBF1DD}" type="presOf" srcId="{B0A465F0-E2D6-4D6F-9BB5-225D3EF0E91D}" destId="{75AB63CB-452E-4B3B-A283-5387FFB8EFD9}" srcOrd="0" destOrd="7" presId="urn:microsoft.com/office/officeart/2005/8/layout/hList1"/>
    <dgm:cxn modelId="{1874E81D-2902-4290-8F5D-51EB6559CC55}" type="presParOf" srcId="{5CC291F0-B719-4F99-AA93-22E6FE101500}" destId="{D33A1665-E693-4751-BC74-5C2211752D59}" srcOrd="0" destOrd="0" presId="urn:microsoft.com/office/officeart/2005/8/layout/hList1"/>
    <dgm:cxn modelId="{E94A1A7E-5594-4E0D-9488-02D3750D8CA2}" type="presParOf" srcId="{D33A1665-E693-4751-BC74-5C2211752D59}" destId="{10F8B1C9-F9DA-4C2C-A531-D2107566DC72}" srcOrd="0" destOrd="0" presId="urn:microsoft.com/office/officeart/2005/8/layout/hList1"/>
    <dgm:cxn modelId="{19A68F9D-137F-4BD9-A118-3433A6AE51D5}" type="presParOf" srcId="{D33A1665-E693-4751-BC74-5C2211752D59}" destId="{75AB63CB-452E-4B3B-A283-5387FFB8EF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B3D81-89B1-4859-8AF4-235B7A552213}">
      <dsp:nvSpPr>
        <dsp:cNvPr id="0" name=""/>
        <dsp:cNvSpPr/>
      </dsp:nvSpPr>
      <dsp:spPr>
        <a:xfrm>
          <a:off x="990" y="672533"/>
          <a:ext cx="2112082" cy="12672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u="sng" kern="1200" dirty="0"/>
            <a:t>1. </a:t>
          </a:r>
          <a:r>
            <a:rPr lang="en-US" sz="1000" b="1" u="sng" kern="1200" dirty="0" err="1"/>
            <a:t>Penetapan</a:t>
          </a:r>
          <a:r>
            <a:rPr lang="en-US" sz="1000" b="1" u="sng" kern="1200" dirty="0"/>
            <a:t> UU 23/2014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 err="1"/>
            <a:t>Pasal</a:t>
          </a:r>
          <a:r>
            <a:rPr lang="en-US" sz="1000" b="0" kern="1200" dirty="0"/>
            <a:t> 69-74 : </a:t>
          </a:r>
          <a:r>
            <a:rPr lang="en-US" sz="1000" b="0" kern="1200" dirty="0" err="1"/>
            <a:t>Kewajiban</a:t>
          </a:r>
          <a:r>
            <a:rPr lang="en-US" sz="1000" b="0" kern="1200" dirty="0"/>
            <a:t> </a:t>
          </a:r>
          <a:r>
            <a:rPr lang="en-US" sz="1000" b="0" kern="1200" dirty="0" err="1"/>
            <a:t>penyusunan</a:t>
          </a:r>
          <a:r>
            <a:rPr lang="en-US" sz="1000" b="0" kern="1200" dirty="0"/>
            <a:t> </a:t>
          </a:r>
          <a:r>
            <a:rPr lang="en-US" sz="1000" b="0" kern="1200" dirty="0" err="1"/>
            <a:t>Laporan</a:t>
          </a:r>
          <a:r>
            <a:rPr lang="en-US" sz="1000" b="0" kern="1200" dirty="0"/>
            <a:t> </a:t>
          </a:r>
          <a:r>
            <a:rPr lang="en-US" sz="1000" b="0" kern="1200" dirty="0" err="1"/>
            <a:t>Penyekenggaraan</a:t>
          </a:r>
          <a:r>
            <a:rPr lang="en-US" sz="1000" b="0" kern="1200" dirty="0"/>
            <a:t> </a:t>
          </a:r>
          <a:r>
            <a:rPr lang="en-US" sz="1000" b="0" kern="1200" dirty="0" err="1"/>
            <a:t>Pemerintahan</a:t>
          </a:r>
          <a:r>
            <a:rPr lang="en-US" sz="1000" b="0" kern="1200" dirty="0"/>
            <a:t> Daerah </a:t>
          </a:r>
          <a:r>
            <a:rPr lang="en-US" sz="1000" b="0" kern="1200" dirty="0" err="1"/>
            <a:t>serta</a:t>
          </a:r>
          <a:r>
            <a:rPr lang="en-US" sz="1000" b="0" kern="1200" dirty="0"/>
            <a:t> </a:t>
          </a:r>
          <a:r>
            <a:rPr lang="en-US" sz="1000" b="0" kern="1200" dirty="0" err="1"/>
            <a:t>pelaksanaan</a:t>
          </a:r>
          <a:r>
            <a:rPr lang="en-US" sz="1000" b="0" kern="1200" dirty="0"/>
            <a:t> </a:t>
          </a:r>
          <a:r>
            <a:rPr lang="en-US" sz="1000" b="0" kern="1200" dirty="0" err="1"/>
            <a:t>Evaluasi</a:t>
          </a:r>
          <a:r>
            <a:rPr lang="en-US" sz="1000" b="0" kern="1200" dirty="0"/>
            <a:t> </a:t>
          </a:r>
          <a:r>
            <a:rPr lang="en-US" sz="1000" b="0" kern="1200" dirty="0" err="1"/>
            <a:t>Penyelenggaraan</a:t>
          </a:r>
          <a:r>
            <a:rPr lang="en-US" sz="1000" b="0" kern="1200" dirty="0"/>
            <a:t> </a:t>
          </a:r>
          <a:r>
            <a:rPr lang="en-US" sz="1000" b="0" kern="1200" dirty="0" err="1"/>
            <a:t>Pemerintahan</a:t>
          </a:r>
          <a:r>
            <a:rPr lang="en-US" sz="1000" b="0" kern="1200" dirty="0"/>
            <a:t> Daerah</a:t>
          </a:r>
        </a:p>
      </dsp:txBody>
      <dsp:txXfrm>
        <a:off x="38106" y="709649"/>
        <a:ext cx="2037850" cy="1193017"/>
      </dsp:txXfrm>
    </dsp:sp>
    <dsp:sp modelId="{C2828C6A-07F8-4CFA-B44A-357960A07AD6}">
      <dsp:nvSpPr>
        <dsp:cNvPr id="0" name=""/>
        <dsp:cNvSpPr/>
      </dsp:nvSpPr>
      <dsp:spPr>
        <a:xfrm>
          <a:off x="2298936" y="1044260"/>
          <a:ext cx="447761" cy="52379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298936" y="1149019"/>
        <a:ext cx="313433" cy="314278"/>
      </dsp:txXfrm>
    </dsp:sp>
    <dsp:sp modelId="{D95182FD-D2DC-44CB-99D9-356DFFAD61B6}">
      <dsp:nvSpPr>
        <dsp:cNvPr id="0" name=""/>
        <dsp:cNvSpPr/>
      </dsp:nvSpPr>
      <dsp:spPr>
        <a:xfrm>
          <a:off x="2957906" y="672533"/>
          <a:ext cx="2112082" cy="12672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u="sng" kern="1200" dirty="0"/>
            <a:t>II. </a:t>
          </a:r>
          <a:r>
            <a:rPr lang="en-US" sz="1000" b="1" u="sng" kern="1200" dirty="0" err="1"/>
            <a:t>Penyusunan</a:t>
          </a:r>
          <a:r>
            <a:rPr lang="en-US" sz="1000" b="1" u="sng" kern="1200" dirty="0"/>
            <a:t> PP 13/2019 </a:t>
          </a:r>
          <a:r>
            <a:rPr lang="en-US" sz="1000" b="1" u="sng" kern="1200" dirty="0" err="1"/>
            <a:t>tentang</a:t>
          </a:r>
          <a:r>
            <a:rPr lang="en-US" sz="1000" b="1" u="sng" kern="1200" dirty="0"/>
            <a:t> </a:t>
          </a:r>
          <a:r>
            <a:rPr lang="en-US" sz="1000" b="1" u="sng" kern="1200" dirty="0" err="1"/>
            <a:t>Laporan</a:t>
          </a:r>
          <a:r>
            <a:rPr lang="en-US" sz="1000" b="1" u="sng" kern="1200" dirty="0"/>
            <a:t> dan </a:t>
          </a:r>
          <a:r>
            <a:rPr lang="en-US" sz="1000" b="1" u="sng" kern="1200" dirty="0" err="1"/>
            <a:t>Evaluasi</a:t>
          </a:r>
          <a:r>
            <a:rPr lang="en-US" sz="1000" b="1" u="sng" kern="1200" dirty="0"/>
            <a:t> </a:t>
          </a:r>
          <a:r>
            <a:rPr lang="en-US" sz="1000" b="1" u="sng" kern="1200" dirty="0" err="1"/>
            <a:t>Penyelenggaraan</a:t>
          </a:r>
          <a:r>
            <a:rPr lang="en-US" sz="1000" b="1" u="sng" kern="1200" dirty="0"/>
            <a:t> </a:t>
          </a:r>
          <a:r>
            <a:rPr lang="en-US" sz="1000" b="1" u="sng" kern="1200" dirty="0" err="1"/>
            <a:t>Pemerintahan</a:t>
          </a:r>
          <a:r>
            <a:rPr lang="en-US" sz="1000" b="1" u="sng" kern="1200" dirty="0"/>
            <a:t> Daerah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Revisi</a:t>
          </a:r>
          <a:r>
            <a:rPr lang="en-US" sz="1000" kern="1200" dirty="0"/>
            <a:t> PP 3/2007 </a:t>
          </a:r>
          <a:r>
            <a:rPr lang="en-US" sz="1000" kern="1200" dirty="0" err="1"/>
            <a:t>tentang</a:t>
          </a:r>
          <a:r>
            <a:rPr lang="en-US" sz="1000" kern="1200" dirty="0"/>
            <a:t> LPPD, LKPJ dan ILPPD </a:t>
          </a:r>
          <a:r>
            <a:rPr lang="en-US" sz="1000" kern="1200" dirty="0" err="1"/>
            <a:t>serta</a:t>
          </a:r>
          <a:r>
            <a:rPr lang="en-US" sz="1000" kern="1200" dirty="0"/>
            <a:t> PP 6/2008 </a:t>
          </a:r>
          <a:r>
            <a:rPr lang="en-US" sz="1000" kern="1200" dirty="0" err="1"/>
            <a:t>tentang</a:t>
          </a:r>
          <a:r>
            <a:rPr lang="en-US" sz="1000" kern="1200" dirty="0"/>
            <a:t> </a:t>
          </a:r>
          <a:r>
            <a:rPr lang="en-US" sz="1000" kern="1200" dirty="0" err="1"/>
            <a:t>Pedoman</a:t>
          </a:r>
          <a:r>
            <a:rPr lang="en-US" sz="1000" kern="1200" dirty="0"/>
            <a:t> EPPD</a:t>
          </a:r>
        </a:p>
      </dsp:txBody>
      <dsp:txXfrm>
        <a:off x="2995022" y="709649"/>
        <a:ext cx="2037850" cy="1193017"/>
      </dsp:txXfrm>
    </dsp:sp>
    <dsp:sp modelId="{BF6F1192-D963-474F-832B-F6F71E0F8AC8}">
      <dsp:nvSpPr>
        <dsp:cNvPr id="0" name=""/>
        <dsp:cNvSpPr/>
      </dsp:nvSpPr>
      <dsp:spPr>
        <a:xfrm rot="5400000">
          <a:off x="3790067" y="2087629"/>
          <a:ext cx="447761" cy="52379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3856809" y="2125646"/>
        <a:ext cx="314278" cy="313433"/>
      </dsp:txXfrm>
    </dsp:sp>
    <dsp:sp modelId="{E8CB0CD1-C2E7-4A4E-AECB-8F1AF8E0EB8B}">
      <dsp:nvSpPr>
        <dsp:cNvPr id="0" name=""/>
        <dsp:cNvSpPr/>
      </dsp:nvSpPr>
      <dsp:spPr>
        <a:xfrm>
          <a:off x="2957906" y="2784616"/>
          <a:ext cx="2112082" cy="12672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u="sng" kern="1200" dirty="0"/>
            <a:t>III. </a:t>
          </a:r>
          <a:r>
            <a:rPr lang="en-US" sz="1000" b="1" u="sng" kern="1200" dirty="0" err="1"/>
            <a:t>Penyusunan</a:t>
          </a:r>
          <a:r>
            <a:rPr lang="en-US" sz="1000" b="1" u="sng" kern="1200" dirty="0"/>
            <a:t> </a:t>
          </a:r>
          <a:r>
            <a:rPr lang="en-US" sz="1000" b="1" u="sng" kern="1200" dirty="0" err="1"/>
            <a:t>Permendagri</a:t>
          </a:r>
          <a:r>
            <a:rPr lang="en-US" sz="1000" b="1" u="sng" kern="1200" dirty="0"/>
            <a:t> </a:t>
          </a:r>
          <a:r>
            <a:rPr lang="en-US" sz="1000" b="1" u="sng" kern="1200" dirty="0" err="1"/>
            <a:t>Nomor</a:t>
          </a:r>
          <a:r>
            <a:rPr lang="en-US" sz="1000" b="1" u="sng" kern="1200" dirty="0"/>
            <a:t> 18 </a:t>
          </a:r>
          <a:r>
            <a:rPr lang="en-US" sz="1000" b="1" u="sng" kern="1200" dirty="0" err="1"/>
            <a:t>Tahun</a:t>
          </a:r>
          <a:r>
            <a:rPr lang="en-US" sz="1000" b="1" u="sng" kern="1200" dirty="0"/>
            <a:t> 2020 </a:t>
          </a:r>
          <a:r>
            <a:rPr lang="en-US" sz="1000" b="1" u="sng" kern="1200" dirty="0" err="1"/>
            <a:t>tentang</a:t>
          </a:r>
          <a:r>
            <a:rPr lang="en-US" sz="1000" b="1" u="sng" kern="1200" dirty="0"/>
            <a:t> </a:t>
          </a:r>
          <a:r>
            <a:rPr lang="en-US" sz="1000" b="1" u="sng" kern="1200" dirty="0" err="1"/>
            <a:t>Pedoman</a:t>
          </a:r>
          <a:r>
            <a:rPr lang="en-US" sz="1000" b="1" u="sng" kern="1200" dirty="0"/>
            <a:t> </a:t>
          </a:r>
          <a:r>
            <a:rPr lang="en-US" sz="1000" b="1" u="sng" kern="1200" dirty="0" err="1"/>
            <a:t>Pelaksanaan</a:t>
          </a:r>
          <a:r>
            <a:rPr lang="en-US" sz="1000" b="1" u="sng" kern="1200" dirty="0"/>
            <a:t> PP </a:t>
          </a:r>
          <a:r>
            <a:rPr lang="en-US" sz="1000" b="1" u="sng" kern="1200" dirty="0" err="1"/>
            <a:t>tentang</a:t>
          </a:r>
          <a:r>
            <a:rPr lang="en-US" sz="1000" b="1" u="sng" kern="1200" dirty="0"/>
            <a:t> </a:t>
          </a:r>
          <a:r>
            <a:rPr lang="en-US" sz="1000" b="1" u="sng" kern="1200" dirty="0" err="1"/>
            <a:t>Laporan</a:t>
          </a:r>
          <a:r>
            <a:rPr lang="en-US" sz="1000" b="1" u="sng" kern="1200" dirty="0"/>
            <a:t> dan </a:t>
          </a:r>
          <a:r>
            <a:rPr lang="en-US" sz="1000" b="1" u="sng" kern="1200" dirty="0" err="1"/>
            <a:t>Evaluasi</a:t>
          </a:r>
          <a:r>
            <a:rPr lang="en-US" sz="1000" b="1" u="sng" kern="1200" dirty="0"/>
            <a:t> </a:t>
          </a:r>
          <a:r>
            <a:rPr lang="en-US" sz="1000" b="1" u="sng" kern="1200" dirty="0" err="1"/>
            <a:t>Penyelenggaraan</a:t>
          </a:r>
          <a:r>
            <a:rPr lang="en-US" sz="1000" b="1" u="sng" kern="1200" dirty="0"/>
            <a:t> </a:t>
          </a:r>
          <a:r>
            <a:rPr lang="en-US" sz="1000" b="1" u="sng" kern="1200" dirty="0" err="1"/>
            <a:t>Pemerintahan</a:t>
          </a:r>
          <a:r>
            <a:rPr lang="en-US" sz="1000" b="1" u="sng" kern="1200" dirty="0"/>
            <a:t> Daerah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Revisi</a:t>
          </a:r>
          <a:r>
            <a:rPr lang="en-US" sz="1000" kern="1200" dirty="0"/>
            <a:t> </a:t>
          </a:r>
          <a:r>
            <a:rPr lang="en-US" sz="1000" kern="1200" dirty="0" err="1"/>
            <a:t>Permen</a:t>
          </a:r>
          <a:r>
            <a:rPr lang="en-US" sz="1000" kern="1200" dirty="0"/>
            <a:t> 73/2009 </a:t>
          </a:r>
        </a:p>
      </dsp:txBody>
      <dsp:txXfrm>
        <a:off x="2995022" y="2821732"/>
        <a:ext cx="2037850" cy="1193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86043-2081-40B4-982B-C8ADE706D3C2}">
      <dsp:nvSpPr>
        <dsp:cNvPr id="0" name=""/>
        <dsp:cNvSpPr/>
      </dsp:nvSpPr>
      <dsp:spPr>
        <a:xfrm rot="5400000">
          <a:off x="5301004" y="-2182117"/>
          <a:ext cx="796504" cy="536400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Laporan</a:t>
          </a:r>
          <a:r>
            <a:rPr lang="en-US" sz="1000" kern="1200" dirty="0"/>
            <a:t> yang </a:t>
          </a:r>
          <a:r>
            <a:rPr lang="en-US" sz="1000" kern="1200" dirty="0" err="1"/>
            <a:t>disampaikan</a:t>
          </a:r>
          <a:r>
            <a:rPr lang="en-US" sz="1000" kern="1200" dirty="0"/>
            <a:t> oleh </a:t>
          </a:r>
          <a:r>
            <a:rPr lang="en-US" sz="1000" kern="1200" dirty="0" err="1"/>
            <a:t>Pemerintah</a:t>
          </a:r>
          <a:r>
            <a:rPr lang="en-US" sz="1000" kern="1200" dirty="0"/>
            <a:t> Daerah </a:t>
          </a:r>
          <a:r>
            <a:rPr lang="en-US" sz="1000" b="1" u="sng" kern="1200" dirty="0" err="1"/>
            <a:t>kepada</a:t>
          </a:r>
          <a:r>
            <a:rPr lang="en-US" sz="1000" kern="1200" dirty="0"/>
            <a:t> </a:t>
          </a:r>
          <a:r>
            <a:rPr lang="en-US" sz="1000" kern="1200" dirty="0" err="1"/>
            <a:t>Pemerintah</a:t>
          </a:r>
          <a:r>
            <a:rPr lang="en-US" sz="1000" kern="1200" dirty="0"/>
            <a:t> Pusat yang </a:t>
          </a:r>
          <a:r>
            <a:rPr lang="en-US" sz="1000" kern="1200" dirty="0" err="1"/>
            <a:t>memuat</a:t>
          </a:r>
          <a:r>
            <a:rPr lang="en-US" sz="1000" kern="1200" dirty="0"/>
            <a:t> </a:t>
          </a:r>
          <a:r>
            <a:rPr lang="en-US" sz="1000" kern="1200" dirty="0" err="1"/>
            <a:t>capaian</a:t>
          </a:r>
          <a:r>
            <a:rPr lang="en-US" sz="1000" kern="1200" dirty="0"/>
            <a:t> </a:t>
          </a:r>
          <a:r>
            <a:rPr lang="en-US" sz="1000" kern="1200" dirty="0" err="1"/>
            <a:t>kinerja</a:t>
          </a:r>
          <a:r>
            <a:rPr lang="en-US" sz="1000" kern="1200" dirty="0"/>
            <a:t> </a:t>
          </a:r>
          <a:r>
            <a:rPr lang="en-US" sz="1000" kern="1200" dirty="0" err="1"/>
            <a:t>penyelenggaraan</a:t>
          </a:r>
          <a:r>
            <a:rPr lang="en-US" sz="1000" kern="1200" dirty="0"/>
            <a:t> </a:t>
          </a:r>
          <a:r>
            <a:rPr lang="en-US" sz="1000" kern="1200" dirty="0" err="1"/>
            <a:t>pemerintahan</a:t>
          </a:r>
          <a:r>
            <a:rPr lang="en-US" sz="1000" kern="1200" dirty="0"/>
            <a:t> </a:t>
          </a:r>
          <a:r>
            <a:rPr lang="en-US" sz="1000" kern="1200" dirty="0" err="1"/>
            <a:t>daerah</a:t>
          </a:r>
          <a:r>
            <a:rPr lang="en-US" sz="1000" kern="1200" dirty="0"/>
            <a:t> dan </a:t>
          </a:r>
          <a:r>
            <a:rPr lang="en-US" sz="1000" kern="1200" dirty="0" err="1"/>
            <a:t>pelaksanaan</a:t>
          </a:r>
          <a:r>
            <a:rPr lang="en-US" sz="1000" kern="1200" dirty="0"/>
            <a:t> </a:t>
          </a:r>
          <a:r>
            <a:rPr lang="en-US" sz="1000" kern="1200" dirty="0" err="1"/>
            <a:t>tugas</a:t>
          </a:r>
          <a:r>
            <a:rPr lang="en-US" sz="1000" kern="1200" dirty="0"/>
            <a:t> </a:t>
          </a:r>
          <a:r>
            <a:rPr lang="en-US" sz="1000" kern="1200" dirty="0" err="1"/>
            <a:t>pembantuan</a:t>
          </a:r>
          <a:r>
            <a:rPr lang="en-US" sz="1000" kern="1200" dirty="0"/>
            <a:t> </a:t>
          </a:r>
          <a:r>
            <a:rPr lang="en-US" sz="1000" kern="1200" dirty="0" err="1"/>
            <a:t>selama</a:t>
          </a:r>
          <a:r>
            <a:rPr lang="en-US" sz="1000" kern="1200" dirty="0"/>
            <a:t> 1 (</a:t>
          </a:r>
          <a:r>
            <a:rPr lang="en-US" sz="1000" kern="1200" dirty="0" err="1"/>
            <a:t>satu</a:t>
          </a:r>
          <a:r>
            <a:rPr lang="en-US" sz="1000" kern="1200" dirty="0"/>
            <a:t>) </a:t>
          </a:r>
          <a:r>
            <a:rPr lang="en-US" sz="1000" kern="1200" dirty="0" err="1"/>
            <a:t>tahun</a:t>
          </a:r>
          <a:r>
            <a:rPr lang="en-US" sz="1000" kern="1200" dirty="0"/>
            <a:t> </a:t>
          </a:r>
          <a:r>
            <a:rPr lang="en-US" sz="1000" kern="1200" dirty="0" err="1"/>
            <a:t>anggaran</a:t>
          </a:r>
          <a:endParaRPr lang="en-US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Memuat</a:t>
          </a:r>
          <a:r>
            <a:rPr lang="en-US" sz="1000" kern="1200" dirty="0"/>
            <a:t> </a:t>
          </a:r>
          <a:r>
            <a:rPr lang="en-US" sz="1000" kern="1200" dirty="0" err="1"/>
            <a:t>capaian</a:t>
          </a:r>
          <a:r>
            <a:rPr lang="en-US" sz="1000" kern="1200" dirty="0"/>
            <a:t> </a:t>
          </a:r>
          <a:r>
            <a:rPr lang="en-US" sz="1000" kern="1200" dirty="0" err="1"/>
            <a:t>akuntabilitas</a:t>
          </a:r>
          <a:r>
            <a:rPr lang="en-US" sz="1000" kern="1200" dirty="0"/>
            <a:t> </a:t>
          </a:r>
          <a:r>
            <a:rPr lang="en-US" sz="1000" kern="1200" dirty="0" err="1"/>
            <a:t>kinerja</a:t>
          </a:r>
          <a:r>
            <a:rPr lang="en-US" sz="1000" kern="1200" dirty="0"/>
            <a:t> </a:t>
          </a:r>
          <a:r>
            <a:rPr lang="en-US" sz="1000" kern="1200" dirty="0" err="1"/>
            <a:t>Pemerintah</a:t>
          </a:r>
          <a:r>
            <a:rPr lang="en-US" sz="1000" kern="1200" dirty="0"/>
            <a:t> Daerah dan </a:t>
          </a:r>
          <a:r>
            <a:rPr lang="en-US" sz="1000" kern="1200" dirty="0" err="1"/>
            <a:t>laporan</a:t>
          </a:r>
          <a:r>
            <a:rPr lang="en-US" sz="1000" kern="1200" dirty="0"/>
            <a:t> </a:t>
          </a:r>
          <a:r>
            <a:rPr lang="en-US" sz="1000" kern="1200" dirty="0" err="1"/>
            <a:t>penerapan</a:t>
          </a:r>
          <a:r>
            <a:rPr lang="en-US" sz="1000" kern="1200" dirty="0"/>
            <a:t> dan </a:t>
          </a:r>
          <a:r>
            <a:rPr lang="en-US" sz="1000" kern="1200" dirty="0" err="1"/>
            <a:t>pencapaian</a:t>
          </a:r>
          <a:r>
            <a:rPr lang="en-US" sz="1000" kern="1200" dirty="0"/>
            <a:t> SPM</a:t>
          </a:r>
        </a:p>
      </dsp:txBody>
      <dsp:txXfrm rot="-5400000">
        <a:off x="3017253" y="140516"/>
        <a:ext cx="5325124" cy="718740"/>
      </dsp:txXfrm>
    </dsp:sp>
    <dsp:sp modelId="{00006E4A-B2D4-454C-B9DA-BEA7F505E64F}">
      <dsp:nvSpPr>
        <dsp:cNvPr id="0" name=""/>
        <dsp:cNvSpPr/>
      </dsp:nvSpPr>
      <dsp:spPr>
        <a:xfrm>
          <a:off x="0" y="2070"/>
          <a:ext cx="3017253" cy="9956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LAPORAN PENYELENGGARAAN PEMERINTAHAN DAERAH (LPPD)</a:t>
          </a:r>
        </a:p>
      </dsp:txBody>
      <dsp:txXfrm>
        <a:off x="48603" y="50673"/>
        <a:ext cx="2920047" cy="898424"/>
      </dsp:txXfrm>
    </dsp:sp>
    <dsp:sp modelId="{63502732-2E59-4212-812F-D9EBBB343A5E}">
      <dsp:nvSpPr>
        <dsp:cNvPr id="0" name=""/>
        <dsp:cNvSpPr/>
      </dsp:nvSpPr>
      <dsp:spPr>
        <a:xfrm rot="5400000">
          <a:off x="5301004" y="-1136705"/>
          <a:ext cx="796504" cy="536400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Laporan</a:t>
          </a:r>
          <a:r>
            <a:rPr lang="en-US" sz="1000" kern="1200" dirty="0"/>
            <a:t> yang </a:t>
          </a:r>
          <a:r>
            <a:rPr lang="en-US" sz="1000" kern="1200" dirty="0" err="1"/>
            <a:t>disampaikan</a:t>
          </a:r>
          <a:r>
            <a:rPr lang="en-US" sz="1000" kern="1200" dirty="0"/>
            <a:t> oleh </a:t>
          </a:r>
          <a:r>
            <a:rPr lang="en-US" sz="1000" kern="1200" dirty="0" err="1"/>
            <a:t>Pemerintah</a:t>
          </a:r>
          <a:r>
            <a:rPr lang="en-US" sz="1000" kern="1200" dirty="0"/>
            <a:t> Daerah </a:t>
          </a:r>
          <a:r>
            <a:rPr lang="en-US" sz="1000" b="1" u="sng" kern="1200" dirty="0" err="1"/>
            <a:t>kepada</a:t>
          </a:r>
          <a:r>
            <a:rPr lang="en-US" sz="1000" kern="1200" dirty="0"/>
            <a:t> Dewan </a:t>
          </a:r>
          <a:r>
            <a:rPr lang="en-US" sz="1000" kern="1200" dirty="0" err="1"/>
            <a:t>Perwakilan</a:t>
          </a:r>
          <a:r>
            <a:rPr lang="en-US" sz="1000" kern="1200" dirty="0"/>
            <a:t> Rakyat Daerah yang </a:t>
          </a:r>
          <a:r>
            <a:rPr lang="en-US" sz="1000" kern="1200" dirty="0" err="1"/>
            <a:t>memuat</a:t>
          </a:r>
          <a:r>
            <a:rPr lang="en-US" sz="1000" kern="1200" dirty="0"/>
            <a:t> </a:t>
          </a:r>
          <a:r>
            <a:rPr lang="en-US" sz="1000" kern="1200" dirty="0" err="1"/>
            <a:t>hasil</a:t>
          </a:r>
          <a:r>
            <a:rPr lang="en-US" sz="1000" kern="1200" dirty="0"/>
            <a:t> </a:t>
          </a:r>
          <a:r>
            <a:rPr lang="en-US" sz="1000" kern="1200" dirty="0" err="1"/>
            <a:t>penyelenggaraan</a:t>
          </a:r>
          <a:r>
            <a:rPr lang="en-US" sz="1000" kern="1200" dirty="0"/>
            <a:t> </a:t>
          </a:r>
          <a:r>
            <a:rPr lang="en-US" sz="1000" kern="1200" dirty="0" err="1"/>
            <a:t>urusan</a:t>
          </a:r>
          <a:r>
            <a:rPr lang="en-US" sz="1000" kern="1200" dirty="0"/>
            <a:t> </a:t>
          </a:r>
          <a:r>
            <a:rPr lang="en-US" sz="1000" kern="1200" dirty="0" err="1"/>
            <a:t>pemerintahan</a:t>
          </a:r>
          <a:r>
            <a:rPr lang="en-US" sz="1000" kern="1200" dirty="0"/>
            <a:t> yang </a:t>
          </a:r>
          <a:r>
            <a:rPr lang="en-US" sz="1000" kern="1200" dirty="0" err="1"/>
            <a:t>menyangkut</a:t>
          </a:r>
          <a:r>
            <a:rPr lang="en-US" sz="1000" kern="1200" dirty="0"/>
            <a:t> </a:t>
          </a:r>
          <a:r>
            <a:rPr lang="en-US" sz="1000" kern="1200" dirty="0" err="1"/>
            <a:t>pertanggungjawaban</a:t>
          </a:r>
          <a:r>
            <a:rPr lang="en-US" sz="1000" kern="1200" dirty="0"/>
            <a:t> </a:t>
          </a:r>
          <a:r>
            <a:rPr lang="en-US" sz="1000" kern="1200" dirty="0" err="1"/>
            <a:t>kinerja</a:t>
          </a:r>
          <a:r>
            <a:rPr lang="en-US" sz="1000" kern="1200" dirty="0"/>
            <a:t> yang </a:t>
          </a:r>
          <a:r>
            <a:rPr lang="en-US" sz="1000" kern="1200" dirty="0" err="1"/>
            <a:t>dilaksanakan</a:t>
          </a:r>
          <a:r>
            <a:rPr lang="en-US" sz="1000" kern="1200" dirty="0"/>
            <a:t> oleh </a:t>
          </a:r>
          <a:r>
            <a:rPr lang="en-US" sz="1000" kern="1200" dirty="0" err="1"/>
            <a:t>Pemerintah</a:t>
          </a:r>
          <a:r>
            <a:rPr lang="en-US" sz="1000" kern="1200" dirty="0"/>
            <a:t> Daerah </a:t>
          </a:r>
          <a:r>
            <a:rPr lang="en-US" sz="1000" kern="1200" dirty="0" err="1"/>
            <a:t>selama</a:t>
          </a:r>
          <a:r>
            <a:rPr lang="en-US" sz="1000" kern="1200" dirty="0"/>
            <a:t> 1 (</a:t>
          </a:r>
          <a:r>
            <a:rPr lang="en-US" sz="1000" kern="1200" dirty="0" err="1"/>
            <a:t>satu</a:t>
          </a:r>
          <a:r>
            <a:rPr lang="en-US" sz="1000" kern="1200" dirty="0"/>
            <a:t>) </a:t>
          </a:r>
          <a:r>
            <a:rPr lang="en-US" sz="1000" kern="1200" dirty="0" err="1"/>
            <a:t>tahun</a:t>
          </a:r>
          <a:r>
            <a:rPr lang="en-US" sz="1000" kern="1200" dirty="0"/>
            <a:t> </a:t>
          </a:r>
          <a:r>
            <a:rPr lang="en-US" sz="1000" kern="1200" dirty="0" err="1"/>
            <a:t>anggaran</a:t>
          </a:r>
          <a:endParaRPr lang="en-US" sz="1000" kern="1200" dirty="0"/>
        </a:p>
      </dsp:txBody>
      <dsp:txXfrm rot="-5400000">
        <a:off x="3017253" y="1185928"/>
        <a:ext cx="5325124" cy="718740"/>
      </dsp:txXfrm>
    </dsp:sp>
    <dsp:sp modelId="{1BBE1BD1-EAF9-4C0B-B22B-83179BFA7DCE}">
      <dsp:nvSpPr>
        <dsp:cNvPr id="0" name=""/>
        <dsp:cNvSpPr/>
      </dsp:nvSpPr>
      <dsp:spPr>
        <a:xfrm>
          <a:off x="0" y="1047482"/>
          <a:ext cx="3017253" cy="9956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LAPORAN KETERANGAN PERTANGGUNG JAWABAN (LKPJ)</a:t>
          </a:r>
        </a:p>
      </dsp:txBody>
      <dsp:txXfrm>
        <a:off x="48603" y="1096085"/>
        <a:ext cx="2920047" cy="898424"/>
      </dsp:txXfrm>
    </dsp:sp>
    <dsp:sp modelId="{D71C5BF5-2711-47A1-AE76-25515811D6B9}">
      <dsp:nvSpPr>
        <dsp:cNvPr id="0" name=""/>
        <dsp:cNvSpPr/>
      </dsp:nvSpPr>
      <dsp:spPr>
        <a:xfrm rot="5400000">
          <a:off x="5301004" y="-91293"/>
          <a:ext cx="796504" cy="536400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Informasi</a:t>
          </a:r>
          <a:r>
            <a:rPr lang="en-US" sz="1000" kern="1200" dirty="0"/>
            <a:t> yang </a:t>
          </a:r>
          <a:r>
            <a:rPr lang="en-US" sz="1000" kern="1200" dirty="0" err="1"/>
            <a:t>disampaikan</a:t>
          </a:r>
          <a:r>
            <a:rPr lang="en-US" sz="1000" kern="1200" dirty="0"/>
            <a:t> oleh </a:t>
          </a:r>
          <a:r>
            <a:rPr lang="en-US" sz="1000" kern="1200" dirty="0" err="1"/>
            <a:t>Pemerintah</a:t>
          </a:r>
          <a:r>
            <a:rPr lang="en-US" sz="1000" kern="1200" dirty="0"/>
            <a:t> Daerah </a:t>
          </a:r>
          <a:r>
            <a:rPr lang="en-US" sz="1000" b="1" u="sng" kern="1200" dirty="0" err="1"/>
            <a:t>kepada</a:t>
          </a:r>
          <a:r>
            <a:rPr lang="en-US" sz="1000" kern="1200" dirty="0"/>
            <a:t> </a:t>
          </a:r>
          <a:r>
            <a:rPr lang="en-US" sz="1000" kern="1200" dirty="0" err="1"/>
            <a:t>masyarakat</a:t>
          </a:r>
          <a:r>
            <a:rPr lang="en-US" sz="1000" kern="1200" dirty="0"/>
            <a:t> yang </a:t>
          </a:r>
          <a:r>
            <a:rPr lang="en-US" sz="1000" kern="1200" dirty="0" err="1"/>
            <a:t>memuat</a:t>
          </a:r>
          <a:r>
            <a:rPr lang="en-US" sz="1000" kern="1200" dirty="0"/>
            <a:t> </a:t>
          </a:r>
          <a:r>
            <a:rPr lang="en-US" sz="1000" kern="1200" dirty="0" err="1"/>
            <a:t>capaian</a:t>
          </a:r>
          <a:r>
            <a:rPr lang="en-US" sz="1000" kern="1200" dirty="0"/>
            <a:t> </a:t>
          </a:r>
          <a:r>
            <a:rPr lang="en-US" sz="1000" kern="1200" dirty="0" err="1"/>
            <a:t>kinerja</a:t>
          </a:r>
          <a:r>
            <a:rPr lang="en-US" sz="1000" kern="1200" dirty="0"/>
            <a:t> </a:t>
          </a:r>
          <a:r>
            <a:rPr lang="en-US" sz="1000" kern="1200" dirty="0" err="1"/>
            <a:t>penyelenggaraan</a:t>
          </a:r>
          <a:r>
            <a:rPr lang="en-US" sz="1000" kern="1200" dirty="0"/>
            <a:t> </a:t>
          </a:r>
          <a:r>
            <a:rPr lang="en-US" sz="1000" kern="1200" dirty="0" err="1"/>
            <a:t>pemerintahan</a:t>
          </a:r>
          <a:r>
            <a:rPr lang="en-US" sz="1000" kern="1200" dirty="0"/>
            <a:t> </a:t>
          </a:r>
          <a:r>
            <a:rPr lang="en-US" sz="1000" kern="1200" dirty="0" err="1"/>
            <a:t>daerah</a:t>
          </a:r>
          <a:r>
            <a:rPr lang="en-US" sz="1000" kern="1200" dirty="0"/>
            <a:t> </a:t>
          </a:r>
          <a:r>
            <a:rPr lang="en-US" sz="1000" kern="1200" dirty="0" err="1"/>
            <a:t>selama</a:t>
          </a:r>
          <a:r>
            <a:rPr lang="en-US" sz="1000" kern="1200" dirty="0"/>
            <a:t> 1 (</a:t>
          </a:r>
          <a:r>
            <a:rPr lang="en-US" sz="1000" kern="1200" dirty="0" err="1"/>
            <a:t>satu</a:t>
          </a:r>
          <a:r>
            <a:rPr lang="en-US" sz="1000" kern="1200" dirty="0"/>
            <a:t>) </a:t>
          </a:r>
          <a:r>
            <a:rPr lang="en-US" sz="1000" kern="1200" dirty="0" err="1"/>
            <a:t>tahun</a:t>
          </a:r>
          <a:r>
            <a:rPr lang="en-US" sz="1000" kern="1200" dirty="0"/>
            <a:t> </a:t>
          </a:r>
          <a:r>
            <a:rPr lang="en-US" sz="1000" kern="1200" dirty="0" err="1"/>
            <a:t>anggaran</a:t>
          </a:r>
          <a:endParaRPr lang="en-US" sz="1000" kern="1200" dirty="0"/>
        </a:p>
      </dsp:txBody>
      <dsp:txXfrm rot="-5400000">
        <a:off x="3017253" y="2231340"/>
        <a:ext cx="5325124" cy="718740"/>
      </dsp:txXfrm>
    </dsp:sp>
    <dsp:sp modelId="{B4D7F992-D1F0-4ED0-8BB9-038D6A037B86}">
      <dsp:nvSpPr>
        <dsp:cNvPr id="0" name=""/>
        <dsp:cNvSpPr/>
      </dsp:nvSpPr>
      <dsp:spPr>
        <a:xfrm>
          <a:off x="0" y="2092894"/>
          <a:ext cx="3017253" cy="9956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RINGKASAN LAPORAN PENYELENGGARAAN PEMERINTAHAN DAERAH (RLPPD)</a:t>
          </a:r>
        </a:p>
      </dsp:txBody>
      <dsp:txXfrm>
        <a:off x="48603" y="2141497"/>
        <a:ext cx="2920047" cy="898424"/>
      </dsp:txXfrm>
    </dsp:sp>
    <dsp:sp modelId="{6A053507-7256-4707-BCFC-10ED1382733A}">
      <dsp:nvSpPr>
        <dsp:cNvPr id="0" name=""/>
        <dsp:cNvSpPr/>
      </dsp:nvSpPr>
      <dsp:spPr>
        <a:xfrm rot="5400000">
          <a:off x="5301004" y="954119"/>
          <a:ext cx="796504" cy="536400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Evaluasi</a:t>
          </a:r>
          <a:r>
            <a:rPr lang="en-US" sz="1000" kern="1200" dirty="0"/>
            <a:t> yang </a:t>
          </a:r>
          <a:r>
            <a:rPr lang="en-US" sz="1000" kern="1200" dirty="0" err="1"/>
            <a:t>dilakukan</a:t>
          </a:r>
          <a:r>
            <a:rPr lang="en-US" sz="1000" kern="1200" dirty="0"/>
            <a:t> oleh </a:t>
          </a:r>
          <a:r>
            <a:rPr lang="en-US" sz="1000" kern="1200" dirty="0" err="1"/>
            <a:t>Pemerintah</a:t>
          </a:r>
          <a:r>
            <a:rPr lang="en-US" sz="1000" kern="1200" dirty="0"/>
            <a:t> Pusat </a:t>
          </a:r>
          <a:r>
            <a:rPr lang="en-US" sz="1000" kern="1200" dirty="0" err="1"/>
            <a:t>kepada</a:t>
          </a:r>
          <a:r>
            <a:rPr lang="en-US" sz="1000" kern="1200" dirty="0"/>
            <a:t> </a:t>
          </a:r>
          <a:r>
            <a:rPr lang="en-US" sz="1000" kern="1200" dirty="0" err="1"/>
            <a:t>Pemerintah</a:t>
          </a:r>
          <a:r>
            <a:rPr lang="en-US" sz="1000" kern="1200" dirty="0"/>
            <a:t> Daerah </a:t>
          </a:r>
          <a:r>
            <a:rPr lang="en-US" sz="1000" kern="1200" dirty="0" err="1"/>
            <a:t>Provinsi</a:t>
          </a:r>
          <a:r>
            <a:rPr lang="en-US" sz="1000" kern="1200" dirty="0"/>
            <a:t> dan </a:t>
          </a:r>
          <a:r>
            <a:rPr lang="en-US" sz="1000" kern="1200" dirty="0" err="1"/>
            <a:t>Pemerintah</a:t>
          </a:r>
          <a:r>
            <a:rPr lang="en-US" sz="1000" kern="1200" dirty="0"/>
            <a:t> Daerah </a:t>
          </a:r>
          <a:r>
            <a:rPr lang="en-US" sz="1000" kern="1200" dirty="0" err="1"/>
            <a:t>Kabupaten</a:t>
          </a:r>
          <a:r>
            <a:rPr lang="en-US" sz="1000" kern="1200" dirty="0"/>
            <a:t>/Kota </a:t>
          </a:r>
          <a:r>
            <a:rPr lang="en-US" sz="1000" kern="1200" dirty="0" err="1"/>
            <a:t>dalam</a:t>
          </a:r>
          <a:r>
            <a:rPr lang="en-US" sz="1000" kern="1200" dirty="0"/>
            <a:t> </a:t>
          </a:r>
          <a:r>
            <a:rPr lang="en-US" sz="1000" kern="1200" dirty="0" err="1"/>
            <a:t>rangka</a:t>
          </a:r>
          <a:r>
            <a:rPr lang="en-US" sz="1000" kern="1200" dirty="0"/>
            <a:t> </a:t>
          </a:r>
          <a:r>
            <a:rPr lang="en-US" sz="1000" kern="1200" dirty="0" err="1"/>
            <a:t>penilaian</a:t>
          </a:r>
          <a:r>
            <a:rPr lang="en-US" sz="1000" kern="1200" dirty="0"/>
            <a:t> </a:t>
          </a:r>
          <a:r>
            <a:rPr lang="en-US" sz="1000" kern="1200" dirty="0" err="1"/>
            <a:t>kinerja</a:t>
          </a:r>
          <a:r>
            <a:rPr lang="en-US" sz="1000" kern="1200" dirty="0"/>
            <a:t> </a:t>
          </a:r>
          <a:r>
            <a:rPr lang="en-US" sz="1000" kern="1200" dirty="0" err="1"/>
            <a:t>penyelenggaraan</a:t>
          </a:r>
          <a:r>
            <a:rPr lang="en-US" sz="1000" kern="1200" dirty="0"/>
            <a:t> </a:t>
          </a:r>
          <a:r>
            <a:rPr lang="en-US" sz="1000" kern="1200" dirty="0" err="1"/>
            <a:t>pemerintahan</a:t>
          </a:r>
          <a:r>
            <a:rPr lang="en-US" sz="1000" kern="1200" dirty="0"/>
            <a:t> </a:t>
          </a:r>
          <a:r>
            <a:rPr lang="en-US" sz="1000" kern="1200" dirty="0" err="1"/>
            <a:t>daerah</a:t>
          </a:r>
          <a:endParaRPr lang="en-US" sz="1000" kern="1200" dirty="0"/>
        </a:p>
      </dsp:txBody>
      <dsp:txXfrm rot="-5400000">
        <a:off x="3017253" y="3276752"/>
        <a:ext cx="5325124" cy="718740"/>
      </dsp:txXfrm>
    </dsp:sp>
    <dsp:sp modelId="{9EA36523-13A1-4C4A-A29D-6F2AB1A95802}">
      <dsp:nvSpPr>
        <dsp:cNvPr id="0" name=""/>
        <dsp:cNvSpPr/>
      </dsp:nvSpPr>
      <dsp:spPr>
        <a:xfrm>
          <a:off x="0" y="3138307"/>
          <a:ext cx="3017253" cy="9956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EVALUASI PENYELENGGARAAN PEMERINTAHAN DAERAH (EPPD)</a:t>
          </a:r>
        </a:p>
      </dsp:txBody>
      <dsp:txXfrm>
        <a:off x="48603" y="3186910"/>
        <a:ext cx="2920047" cy="898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92162-EFD3-4E8E-95A6-0886CC431D85}">
      <dsp:nvSpPr>
        <dsp:cNvPr id="0" name=""/>
        <dsp:cNvSpPr/>
      </dsp:nvSpPr>
      <dsp:spPr>
        <a:xfrm>
          <a:off x="0" y="53547"/>
          <a:ext cx="2208584" cy="13251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Pembentukan</a:t>
          </a:r>
          <a:r>
            <a:rPr lang="en-US" sz="1500" kern="1200" dirty="0"/>
            <a:t> Tim </a:t>
          </a:r>
          <a:r>
            <a:rPr lang="en-US" sz="1500" kern="1200" dirty="0" err="1"/>
            <a:t>Penyusun</a:t>
          </a:r>
          <a:r>
            <a:rPr lang="en-US" sz="1500" kern="1200" dirty="0"/>
            <a:t> dan Tim </a:t>
          </a:r>
          <a:r>
            <a:rPr lang="en-US" sz="1500" kern="1200" dirty="0" err="1"/>
            <a:t>Pereviu</a:t>
          </a:r>
          <a:endParaRPr lang="en-US" sz="1500" kern="1200" dirty="0"/>
        </a:p>
      </dsp:txBody>
      <dsp:txXfrm>
        <a:off x="38812" y="92359"/>
        <a:ext cx="2130960" cy="1247526"/>
      </dsp:txXfrm>
    </dsp:sp>
    <dsp:sp modelId="{AC0F63AE-3228-4B3E-899F-D6CFFCC455DD}">
      <dsp:nvSpPr>
        <dsp:cNvPr id="0" name=""/>
        <dsp:cNvSpPr/>
      </dsp:nvSpPr>
      <dsp:spPr>
        <a:xfrm>
          <a:off x="2401689" y="442258"/>
          <a:ext cx="465206" cy="547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401689" y="551804"/>
        <a:ext cx="325644" cy="328636"/>
      </dsp:txXfrm>
    </dsp:sp>
    <dsp:sp modelId="{20088E1E-0D6C-4653-A756-2F4F85352A5E}">
      <dsp:nvSpPr>
        <dsp:cNvPr id="0" name=""/>
        <dsp:cNvSpPr/>
      </dsp:nvSpPr>
      <dsp:spPr>
        <a:xfrm>
          <a:off x="3086332" y="53547"/>
          <a:ext cx="2208584" cy="1325150"/>
        </a:xfrm>
        <a:prstGeom prst="roundRect">
          <a:avLst>
            <a:gd name="adj" fmla="val 10000"/>
          </a:avLst>
        </a:prstGeom>
        <a:solidFill>
          <a:schemeClr val="accent5">
            <a:hueOff val="2088100"/>
            <a:satOff val="-5008"/>
            <a:lumOff val="392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Pengumpulan</a:t>
          </a:r>
          <a:r>
            <a:rPr lang="en-US" sz="1500" kern="1200" dirty="0"/>
            <a:t> Data dan </a:t>
          </a:r>
          <a:r>
            <a:rPr lang="en-US" sz="1500" kern="1200" dirty="0" err="1"/>
            <a:t>Dokumen</a:t>
          </a:r>
          <a:r>
            <a:rPr lang="en-US" sz="1500" kern="1200" dirty="0"/>
            <a:t> </a:t>
          </a:r>
          <a:r>
            <a:rPr lang="en-US" sz="1500" kern="1200" dirty="0" err="1"/>
            <a:t>Pendukung</a:t>
          </a:r>
          <a:r>
            <a:rPr lang="en-US" sz="1500" kern="1200" dirty="0"/>
            <a:t> LPPD</a:t>
          </a:r>
        </a:p>
      </dsp:txBody>
      <dsp:txXfrm>
        <a:off x="3125144" y="92359"/>
        <a:ext cx="2130960" cy="1247526"/>
      </dsp:txXfrm>
    </dsp:sp>
    <dsp:sp modelId="{E492B2B1-A23B-4218-A012-A31C552FB79F}">
      <dsp:nvSpPr>
        <dsp:cNvPr id="0" name=""/>
        <dsp:cNvSpPr/>
      </dsp:nvSpPr>
      <dsp:spPr>
        <a:xfrm>
          <a:off x="5488024" y="442258"/>
          <a:ext cx="465211" cy="547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610124"/>
            <a:satOff val="-6260"/>
            <a:lumOff val="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488024" y="551804"/>
        <a:ext cx="325648" cy="328636"/>
      </dsp:txXfrm>
    </dsp:sp>
    <dsp:sp modelId="{ABF81EA5-1011-4FE2-80E5-798F98C33BB7}">
      <dsp:nvSpPr>
        <dsp:cNvPr id="0" name=""/>
        <dsp:cNvSpPr/>
      </dsp:nvSpPr>
      <dsp:spPr>
        <a:xfrm>
          <a:off x="6172675" y="53547"/>
          <a:ext cx="2208584" cy="1325150"/>
        </a:xfrm>
        <a:prstGeom prst="roundRect">
          <a:avLst>
            <a:gd name="adj" fmla="val 10000"/>
          </a:avLst>
        </a:prstGeom>
        <a:solidFill>
          <a:schemeClr val="accent5">
            <a:hueOff val="4176199"/>
            <a:satOff val="-10016"/>
            <a:lumOff val="784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Penyusunan</a:t>
          </a:r>
          <a:r>
            <a:rPr lang="en-US" sz="1500" kern="1200" dirty="0"/>
            <a:t> </a:t>
          </a:r>
          <a:r>
            <a:rPr lang="en-US" sz="1500" kern="1200" dirty="0" err="1"/>
            <a:t>Dokumen</a:t>
          </a:r>
          <a:r>
            <a:rPr lang="en-US" sz="1500" kern="1200" dirty="0"/>
            <a:t> Data Dasar </a:t>
          </a:r>
          <a:r>
            <a:rPr lang="en-US" sz="1500" kern="1200" dirty="0" err="1"/>
            <a:t>Capaian</a:t>
          </a:r>
          <a:r>
            <a:rPr lang="en-US" sz="1500" kern="1200" dirty="0"/>
            <a:t> </a:t>
          </a:r>
          <a:r>
            <a:rPr lang="en-US" sz="1500" kern="1200" dirty="0" err="1"/>
            <a:t>Kinerja</a:t>
          </a:r>
          <a:r>
            <a:rPr lang="en-US" sz="1500" kern="1200" dirty="0"/>
            <a:t> </a:t>
          </a:r>
          <a:r>
            <a:rPr lang="en-US" sz="1500" kern="1200" dirty="0" err="1"/>
            <a:t>Penyelenggaraan</a:t>
          </a:r>
          <a:r>
            <a:rPr lang="en-US" sz="1500" kern="1200" dirty="0"/>
            <a:t> </a:t>
          </a:r>
          <a:r>
            <a:rPr lang="en-US" sz="1500" kern="1200" dirty="0" err="1"/>
            <a:t>Pemerintahan</a:t>
          </a:r>
          <a:r>
            <a:rPr lang="en-US" sz="1500" kern="1200" dirty="0"/>
            <a:t> Daerah </a:t>
          </a:r>
        </a:p>
      </dsp:txBody>
      <dsp:txXfrm>
        <a:off x="6211487" y="92359"/>
        <a:ext cx="2130960" cy="1247526"/>
      </dsp:txXfrm>
    </dsp:sp>
    <dsp:sp modelId="{12ED59A1-649A-4A36-A1DD-DFCD1324DBDB}">
      <dsp:nvSpPr>
        <dsp:cNvPr id="0" name=""/>
        <dsp:cNvSpPr/>
      </dsp:nvSpPr>
      <dsp:spPr>
        <a:xfrm rot="5400000">
          <a:off x="6845762" y="1894019"/>
          <a:ext cx="862409" cy="547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5220249"/>
            <a:satOff val="-12520"/>
            <a:lumOff val="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7112648" y="1736679"/>
        <a:ext cx="328636" cy="698091"/>
      </dsp:txXfrm>
    </dsp:sp>
    <dsp:sp modelId="{0883B26A-9C86-4A00-A341-E21837AF64F8}">
      <dsp:nvSpPr>
        <dsp:cNvPr id="0" name=""/>
        <dsp:cNvSpPr/>
      </dsp:nvSpPr>
      <dsp:spPr>
        <a:xfrm>
          <a:off x="6172675" y="3005886"/>
          <a:ext cx="2208584" cy="1325150"/>
        </a:xfrm>
        <a:prstGeom prst="roundRect">
          <a:avLst>
            <a:gd name="adj" fmla="val 10000"/>
          </a:avLst>
        </a:prstGeom>
        <a:solidFill>
          <a:schemeClr val="accent5">
            <a:hueOff val="6264299"/>
            <a:satOff val="-15024"/>
            <a:lumOff val="1177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Verifikasi</a:t>
          </a:r>
          <a:r>
            <a:rPr lang="en-US" sz="1500" kern="1200" dirty="0"/>
            <a:t> dan </a:t>
          </a:r>
          <a:r>
            <a:rPr lang="en-US" sz="1500" kern="1200" dirty="0" err="1"/>
            <a:t>Penilaian</a:t>
          </a:r>
          <a:r>
            <a:rPr lang="en-US" sz="1500" kern="1200" dirty="0"/>
            <a:t> </a:t>
          </a:r>
          <a:r>
            <a:rPr lang="en-US" sz="1500" kern="1200" dirty="0" err="1"/>
            <a:t>Dokumen</a:t>
          </a:r>
          <a:r>
            <a:rPr lang="en-US" sz="1500" kern="1200" dirty="0"/>
            <a:t> Data Dasar </a:t>
          </a:r>
          <a:r>
            <a:rPr lang="en-US" sz="1500" kern="1200" dirty="0" err="1"/>
            <a:t>Capaian</a:t>
          </a:r>
          <a:r>
            <a:rPr lang="en-US" sz="1500" kern="1200" dirty="0"/>
            <a:t> </a:t>
          </a:r>
          <a:r>
            <a:rPr lang="en-US" sz="1500" kern="1200" dirty="0" err="1"/>
            <a:t>Kinerja</a:t>
          </a:r>
          <a:r>
            <a:rPr lang="en-US" sz="1500" kern="1200" dirty="0"/>
            <a:t> </a:t>
          </a:r>
          <a:r>
            <a:rPr lang="en-US" sz="1500" kern="1200" dirty="0" err="1"/>
            <a:t>Penyelenggaraan</a:t>
          </a:r>
          <a:r>
            <a:rPr lang="en-US" sz="1500" kern="1200" dirty="0"/>
            <a:t> </a:t>
          </a:r>
          <a:r>
            <a:rPr lang="en-US" sz="1500" kern="1200" dirty="0" err="1"/>
            <a:t>Pemerintahan</a:t>
          </a:r>
          <a:r>
            <a:rPr lang="en-US" sz="1500" kern="1200" dirty="0"/>
            <a:t> Daerah</a:t>
          </a:r>
        </a:p>
      </dsp:txBody>
      <dsp:txXfrm>
        <a:off x="6211487" y="3044698"/>
        <a:ext cx="2130960" cy="1247526"/>
      </dsp:txXfrm>
    </dsp:sp>
    <dsp:sp modelId="{75305AC3-2B80-4321-A46B-B330D9E1C5ED}">
      <dsp:nvSpPr>
        <dsp:cNvPr id="0" name=""/>
        <dsp:cNvSpPr/>
      </dsp:nvSpPr>
      <dsp:spPr>
        <a:xfrm rot="10800000">
          <a:off x="5514356" y="3394597"/>
          <a:ext cx="465211" cy="547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830373"/>
            <a:satOff val="-18780"/>
            <a:lumOff val="1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5653919" y="3504143"/>
        <a:ext cx="325648" cy="328636"/>
      </dsp:txXfrm>
    </dsp:sp>
    <dsp:sp modelId="{B2E2D998-D2C4-4058-89C0-1319F7D8A9B3}">
      <dsp:nvSpPr>
        <dsp:cNvPr id="0" name=""/>
        <dsp:cNvSpPr/>
      </dsp:nvSpPr>
      <dsp:spPr>
        <a:xfrm>
          <a:off x="3086332" y="3005886"/>
          <a:ext cx="2208584" cy="1325150"/>
        </a:xfrm>
        <a:prstGeom prst="roundRect">
          <a:avLst>
            <a:gd name="adj" fmla="val 10000"/>
          </a:avLst>
        </a:prstGeom>
        <a:solidFill>
          <a:schemeClr val="accent5">
            <a:hueOff val="8352398"/>
            <a:satOff val="-20032"/>
            <a:lumOff val="1569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Penyusunan</a:t>
          </a:r>
          <a:r>
            <a:rPr lang="en-US" sz="1500" kern="1200" dirty="0"/>
            <a:t> </a:t>
          </a:r>
          <a:r>
            <a:rPr lang="en-US" sz="1500" kern="1200" dirty="0" err="1"/>
            <a:t>Rancangan</a:t>
          </a:r>
          <a:r>
            <a:rPr lang="en-US" sz="1500" kern="1200" dirty="0"/>
            <a:t> LPPD, LKPJ dan RLPPD</a:t>
          </a:r>
        </a:p>
      </dsp:txBody>
      <dsp:txXfrm>
        <a:off x="3125144" y="3044698"/>
        <a:ext cx="2130960" cy="1247526"/>
      </dsp:txXfrm>
    </dsp:sp>
    <dsp:sp modelId="{6DF1200F-1CC2-4C3E-8B9B-F2EC5410799F}">
      <dsp:nvSpPr>
        <dsp:cNvPr id="0" name=""/>
        <dsp:cNvSpPr/>
      </dsp:nvSpPr>
      <dsp:spPr>
        <a:xfrm rot="10800000">
          <a:off x="2428021" y="3394597"/>
          <a:ext cx="465206" cy="547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0440497"/>
            <a:satOff val="-25040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567583" y="3504143"/>
        <a:ext cx="325644" cy="328636"/>
      </dsp:txXfrm>
    </dsp:sp>
    <dsp:sp modelId="{637CB2D0-2A0C-4FFF-842E-5364A4A2B048}">
      <dsp:nvSpPr>
        <dsp:cNvPr id="0" name=""/>
        <dsp:cNvSpPr/>
      </dsp:nvSpPr>
      <dsp:spPr>
        <a:xfrm>
          <a:off x="0" y="3005886"/>
          <a:ext cx="2208584" cy="1325150"/>
        </a:xfrm>
        <a:prstGeom prst="roundRect">
          <a:avLst>
            <a:gd name="adj" fmla="val 10000"/>
          </a:avLst>
        </a:prstGeom>
        <a:solidFill>
          <a:schemeClr val="accent5">
            <a:hueOff val="10440497"/>
            <a:satOff val="-25040"/>
            <a:lumOff val="1961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Penetapan</a:t>
          </a:r>
          <a:r>
            <a:rPr lang="en-US" sz="1500" kern="1200" dirty="0"/>
            <a:t> </a:t>
          </a:r>
          <a:r>
            <a:rPr lang="en-US" sz="1500" kern="1200" dirty="0" err="1"/>
            <a:t>Dokumen</a:t>
          </a:r>
          <a:r>
            <a:rPr lang="en-US" sz="1500" kern="1200" dirty="0"/>
            <a:t> LPPD, LKPJ dan RLPPD</a:t>
          </a:r>
        </a:p>
      </dsp:txBody>
      <dsp:txXfrm>
        <a:off x="38812" y="3044698"/>
        <a:ext cx="2130960" cy="12475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F4672-8F83-45EE-9625-D02DF94D3744}">
      <dsp:nvSpPr>
        <dsp:cNvPr id="0" name=""/>
        <dsp:cNvSpPr/>
      </dsp:nvSpPr>
      <dsp:spPr>
        <a:xfrm>
          <a:off x="4297" y="327547"/>
          <a:ext cx="2198111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Peran</a:t>
          </a:r>
          <a:r>
            <a:rPr lang="en-US" sz="1400" kern="1200" dirty="0"/>
            <a:t> APIP </a:t>
          </a:r>
        </a:p>
      </dsp:txBody>
      <dsp:txXfrm>
        <a:off x="4297" y="327547"/>
        <a:ext cx="2198111" cy="277200"/>
      </dsp:txXfrm>
    </dsp:sp>
    <dsp:sp modelId="{D72E0C2E-C7FC-4CE2-ADE4-9F2657E35604}">
      <dsp:nvSpPr>
        <dsp:cNvPr id="0" name=""/>
        <dsp:cNvSpPr/>
      </dsp:nvSpPr>
      <dsp:spPr>
        <a:xfrm>
          <a:off x="2202408" y="227928"/>
          <a:ext cx="439622" cy="476437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92B0C-5414-49DA-B3B4-A3E27AE1F463}">
      <dsp:nvSpPr>
        <dsp:cNvPr id="0" name=""/>
        <dsp:cNvSpPr/>
      </dsp:nvSpPr>
      <dsp:spPr>
        <a:xfrm>
          <a:off x="2817879" y="227928"/>
          <a:ext cx="5978862" cy="4764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Pelaksanaan</a:t>
          </a:r>
          <a:r>
            <a:rPr lang="en-US" sz="1400" kern="1200" dirty="0"/>
            <a:t> </a:t>
          </a:r>
          <a:r>
            <a:rPr lang="en-US" sz="1400" kern="1200" dirty="0" err="1"/>
            <a:t>reviu</a:t>
          </a:r>
          <a:r>
            <a:rPr lang="en-US" sz="1400" kern="1200" dirty="0"/>
            <a:t> </a:t>
          </a:r>
          <a:r>
            <a:rPr lang="en-US" sz="1400" kern="1200" dirty="0" err="1"/>
            <a:t>terhadap</a:t>
          </a:r>
          <a:r>
            <a:rPr lang="en-US" sz="1400" kern="1200" dirty="0"/>
            <a:t> data dan </a:t>
          </a:r>
          <a:r>
            <a:rPr lang="en-US" sz="1400" kern="1200" dirty="0" err="1"/>
            <a:t>dokumen</a:t>
          </a:r>
          <a:r>
            <a:rPr lang="en-US" sz="1400" kern="1200" dirty="0"/>
            <a:t> </a:t>
          </a:r>
          <a:r>
            <a:rPr lang="en-US" sz="1400" kern="1200" dirty="0" err="1"/>
            <a:t>pendukung</a:t>
          </a:r>
          <a:r>
            <a:rPr lang="en-US" sz="1400" kern="1200" dirty="0"/>
            <a:t> yang </a:t>
          </a:r>
          <a:r>
            <a:rPr lang="en-US" sz="1400" kern="1200" dirty="0" err="1"/>
            <a:t>digunakan</a:t>
          </a:r>
          <a:r>
            <a:rPr lang="en-US" sz="1400" kern="1200" dirty="0"/>
            <a:t> </a:t>
          </a:r>
          <a:r>
            <a:rPr lang="en-US" sz="1400" kern="1200" dirty="0" err="1"/>
            <a:t>dalam</a:t>
          </a:r>
          <a:r>
            <a:rPr lang="en-US" sz="1400" kern="1200" dirty="0"/>
            <a:t> </a:t>
          </a:r>
          <a:r>
            <a:rPr lang="en-US" sz="1400" kern="1200" dirty="0" err="1"/>
            <a:t>penyusunan</a:t>
          </a:r>
          <a:r>
            <a:rPr lang="en-US" sz="1400" kern="1200" dirty="0"/>
            <a:t> LPPD</a:t>
          </a:r>
        </a:p>
      </dsp:txBody>
      <dsp:txXfrm>
        <a:off x="2817879" y="227928"/>
        <a:ext cx="5978862" cy="476437"/>
      </dsp:txXfrm>
    </dsp:sp>
    <dsp:sp modelId="{AD8E5E96-0343-4008-88D3-3FE09511C73D}">
      <dsp:nvSpPr>
        <dsp:cNvPr id="0" name=""/>
        <dsp:cNvSpPr/>
      </dsp:nvSpPr>
      <dsp:spPr>
        <a:xfrm>
          <a:off x="4297" y="1413116"/>
          <a:ext cx="2198111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Tujuan</a:t>
          </a:r>
          <a:r>
            <a:rPr lang="en-US" sz="1400" kern="1200" dirty="0"/>
            <a:t> </a:t>
          </a:r>
          <a:r>
            <a:rPr lang="en-US" sz="1400" kern="1200" dirty="0" err="1"/>
            <a:t>Reviu</a:t>
          </a:r>
          <a:endParaRPr lang="en-US" sz="1400" kern="1200" dirty="0"/>
        </a:p>
      </dsp:txBody>
      <dsp:txXfrm>
        <a:off x="4297" y="1413116"/>
        <a:ext cx="2198111" cy="277200"/>
      </dsp:txXfrm>
    </dsp:sp>
    <dsp:sp modelId="{D1CF7984-5C5E-4A05-98CD-4A8F2CA81216}">
      <dsp:nvSpPr>
        <dsp:cNvPr id="0" name=""/>
        <dsp:cNvSpPr/>
      </dsp:nvSpPr>
      <dsp:spPr>
        <a:xfrm>
          <a:off x="2202408" y="754766"/>
          <a:ext cx="439622" cy="15939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B60E3-71C6-4804-B2B3-C8257E4E4557}">
      <dsp:nvSpPr>
        <dsp:cNvPr id="0" name=""/>
        <dsp:cNvSpPr/>
      </dsp:nvSpPr>
      <dsp:spPr>
        <a:xfrm>
          <a:off x="2817879" y="754766"/>
          <a:ext cx="5978862" cy="15939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Bentuk</a:t>
          </a:r>
          <a:r>
            <a:rPr lang="en-US" sz="1400" kern="1200" dirty="0"/>
            <a:t> </a:t>
          </a:r>
          <a:r>
            <a:rPr lang="en-US" sz="1400" kern="1200" dirty="0" err="1"/>
            <a:t>pembinaan</a:t>
          </a:r>
          <a:r>
            <a:rPr lang="en-US" sz="1400" kern="1200" dirty="0"/>
            <a:t> dan </a:t>
          </a:r>
          <a:r>
            <a:rPr lang="en-US" sz="1400" kern="1200" dirty="0" err="1"/>
            <a:t>pengawasan</a:t>
          </a:r>
          <a:r>
            <a:rPr lang="en-US" sz="1400" kern="1200" dirty="0"/>
            <a:t> </a:t>
          </a:r>
          <a:r>
            <a:rPr lang="en-US" sz="1400" kern="1200" dirty="0" err="1"/>
            <a:t>terhadap</a:t>
          </a:r>
          <a:r>
            <a:rPr lang="en-US" sz="1400" kern="1200" dirty="0"/>
            <a:t> </a:t>
          </a:r>
          <a:r>
            <a:rPr lang="en-US" sz="1400" kern="1200" dirty="0" err="1"/>
            <a:t>kebenaran</a:t>
          </a:r>
          <a:r>
            <a:rPr lang="en-US" sz="1400" kern="1200" dirty="0"/>
            <a:t> </a:t>
          </a:r>
          <a:r>
            <a:rPr lang="en-US" sz="1400" kern="1200" dirty="0" err="1"/>
            <a:t>informasi</a:t>
          </a:r>
          <a:r>
            <a:rPr lang="en-US" sz="1400" kern="1200" dirty="0"/>
            <a:t> </a:t>
          </a:r>
          <a:r>
            <a:rPr lang="en-US" sz="1400" kern="1200" dirty="0" err="1"/>
            <a:t>penyelenggaraan</a:t>
          </a:r>
          <a:r>
            <a:rPr lang="en-US" sz="1400" kern="1200" dirty="0"/>
            <a:t> </a:t>
          </a:r>
          <a:r>
            <a:rPr lang="en-US" sz="1400" kern="1200" dirty="0" err="1"/>
            <a:t>pemerintahan</a:t>
          </a:r>
          <a:r>
            <a:rPr lang="en-US" sz="1400" kern="1200" dirty="0"/>
            <a:t> </a:t>
          </a:r>
          <a:r>
            <a:rPr lang="en-US" sz="1400" kern="1200" dirty="0" err="1"/>
            <a:t>daerah</a:t>
          </a:r>
          <a:r>
            <a:rPr lang="en-US" sz="1400" kern="1200" dirty="0"/>
            <a:t> yang </a:t>
          </a:r>
          <a:r>
            <a:rPr lang="en-US" sz="1400" kern="1200" dirty="0" err="1"/>
            <a:t>akan</a:t>
          </a:r>
          <a:r>
            <a:rPr lang="en-US" sz="1400" kern="1200" dirty="0"/>
            <a:t> </a:t>
          </a:r>
          <a:r>
            <a:rPr lang="en-US" sz="1400" kern="1200" dirty="0" err="1"/>
            <a:t>dituangkan</a:t>
          </a:r>
          <a:r>
            <a:rPr lang="en-US" sz="1400" kern="1200" dirty="0"/>
            <a:t> </a:t>
          </a:r>
          <a:r>
            <a:rPr lang="en-US" sz="1400" kern="1200" dirty="0" err="1"/>
            <a:t>dalam</a:t>
          </a:r>
          <a:r>
            <a:rPr lang="en-US" sz="1400" kern="1200" dirty="0"/>
            <a:t> </a:t>
          </a:r>
          <a:r>
            <a:rPr lang="en-US" sz="1400" kern="1200" dirty="0" err="1"/>
            <a:t>rancangan</a:t>
          </a:r>
          <a:r>
            <a:rPr lang="en-US" sz="1400" kern="1200" dirty="0"/>
            <a:t> LPPD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Verifikasi</a:t>
          </a:r>
          <a:r>
            <a:rPr lang="en-US" sz="1400" kern="1200" dirty="0"/>
            <a:t> dan </a:t>
          </a:r>
          <a:r>
            <a:rPr lang="en-US" sz="1400" kern="1200" dirty="0" err="1"/>
            <a:t>validasi</a:t>
          </a:r>
          <a:r>
            <a:rPr lang="en-US" sz="1400" kern="1200" dirty="0"/>
            <a:t> </a:t>
          </a:r>
          <a:r>
            <a:rPr lang="en-US" sz="1400" kern="1200" dirty="0" err="1"/>
            <a:t>dokumen</a:t>
          </a:r>
          <a:r>
            <a:rPr lang="en-US" sz="1400" kern="1200" dirty="0"/>
            <a:t> data </a:t>
          </a:r>
          <a:r>
            <a:rPr lang="en-US" sz="1400" kern="1200" dirty="0" err="1"/>
            <a:t>dasar</a:t>
          </a:r>
          <a:r>
            <a:rPr lang="en-US" sz="1400" kern="1200" dirty="0"/>
            <a:t> </a:t>
          </a:r>
          <a:r>
            <a:rPr lang="en-US" sz="1400" kern="1200" dirty="0" err="1"/>
            <a:t>capaian</a:t>
          </a:r>
          <a:r>
            <a:rPr lang="en-US" sz="1400" kern="1200" dirty="0"/>
            <a:t> </a:t>
          </a:r>
          <a:r>
            <a:rPr lang="en-US" sz="1400" kern="1200" dirty="0" err="1"/>
            <a:t>kinerja</a:t>
          </a:r>
          <a:r>
            <a:rPr lang="en-US" sz="1400" kern="1200" dirty="0"/>
            <a:t> </a:t>
          </a:r>
          <a:r>
            <a:rPr lang="en-US" sz="1400" kern="1200" dirty="0" err="1"/>
            <a:t>penyelenggaraan</a:t>
          </a:r>
          <a:r>
            <a:rPr lang="en-US" sz="1400" kern="1200" dirty="0"/>
            <a:t> </a:t>
          </a:r>
          <a:r>
            <a:rPr lang="en-US" sz="1400" kern="1200" dirty="0" err="1"/>
            <a:t>pemerintahan</a:t>
          </a:r>
          <a:r>
            <a:rPr lang="en-US" sz="1400" kern="1200" dirty="0"/>
            <a:t> </a:t>
          </a:r>
          <a:r>
            <a:rPr lang="en-US" sz="1400" kern="1200" dirty="0" err="1"/>
            <a:t>daerah</a:t>
          </a:r>
          <a:r>
            <a:rPr lang="en-US" sz="1400" kern="1200" dirty="0"/>
            <a:t> </a:t>
          </a:r>
          <a:r>
            <a:rPr lang="en-US" sz="1400" kern="1200" dirty="0" err="1"/>
            <a:t>dilaksanakan</a:t>
          </a:r>
          <a:r>
            <a:rPr lang="en-US" sz="1400" kern="1200" dirty="0"/>
            <a:t> </a:t>
          </a:r>
          <a:r>
            <a:rPr lang="en-US" sz="1400" kern="1200" dirty="0" err="1"/>
            <a:t>dalam</a:t>
          </a:r>
          <a:r>
            <a:rPr lang="en-US" sz="1400" kern="1200" dirty="0"/>
            <a:t> </a:t>
          </a:r>
          <a:r>
            <a:rPr lang="en-US" sz="1400" kern="1200" dirty="0" err="1"/>
            <a:t>bentuk</a:t>
          </a:r>
          <a:r>
            <a:rPr lang="en-US" sz="1400" kern="1200" dirty="0"/>
            <a:t> </a:t>
          </a:r>
          <a:r>
            <a:rPr lang="en-US" sz="1400" kern="1200" dirty="0" err="1"/>
            <a:t>reviu</a:t>
          </a:r>
          <a:r>
            <a:rPr lang="en-US" sz="1400" kern="1200" dirty="0"/>
            <a:t>, yang </a:t>
          </a:r>
          <a:r>
            <a:rPr lang="en-US" sz="1400" kern="1200" dirty="0" err="1"/>
            <a:t>merupakan</a:t>
          </a:r>
          <a:r>
            <a:rPr lang="en-US" sz="1400" kern="1200" dirty="0"/>
            <a:t> </a:t>
          </a:r>
          <a:r>
            <a:rPr lang="en-US" sz="1400" kern="1200" dirty="0" err="1"/>
            <a:t>bentuk</a:t>
          </a:r>
          <a:r>
            <a:rPr lang="en-US" sz="1400" kern="1200" dirty="0"/>
            <a:t> </a:t>
          </a:r>
          <a:r>
            <a:rPr lang="en-US" sz="1400" kern="1200" dirty="0" err="1"/>
            <a:t>penelahaan</a:t>
          </a:r>
          <a:r>
            <a:rPr lang="en-US" sz="1400" kern="1200" dirty="0"/>
            <a:t> </a:t>
          </a:r>
          <a:r>
            <a:rPr lang="en-US" sz="1400" kern="1200" dirty="0" err="1"/>
            <a:t>ulang</a:t>
          </a:r>
          <a:r>
            <a:rPr lang="en-US" sz="1400" kern="1200" dirty="0"/>
            <a:t> </a:t>
          </a:r>
          <a:r>
            <a:rPr lang="en-US" sz="1400" kern="1200" dirty="0" err="1"/>
            <a:t>bukti-bukti</a:t>
          </a:r>
          <a:r>
            <a:rPr lang="en-US" sz="1400" kern="1200" dirty="0"/>
            <a:t> </a:t>
          </a:r>
          <a:r>
            <a:rPr lang="en-US" sz="1400" kern="1200" dirty="0" err="1"/>
            <a:t>kegiatan</a:t>
          </a:r>
          <a:r>
            <a:rPr lang="en-US" sz="1400" kern="1200" dirty="0"/>
            <a:t>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memastikan</a:t>
          </a:r>
          <a:r>
            <a:rPr lang="en-US" sz="1400" kern="1200" dirty="0"/>
            <a:t> </a:t>
          </a:r>
          <a:r>
            <a:rPr lang="en-US" sz="1400" kern="1200" dirty="0" err="1"/>
            <a:t>kegiatan</a:t>
          </a:r>
          <a:r>
            <a:rPr lang="en-US" sz="1400" kern="1200" dirty="0"/>
            <a:t> </a:t>
          </a:r>
          <a:r>
            <a:rPr lang="en-US" sz="1400" kern="1200" dirty="0" err="1"/>
            <a:t>telah</a:t>
          </a:r>
          <a:r>
            <a:rPr lang="en-US" sz="1400" kern="1200" dirty="0"/>
            <a:t> </a:t>
          </a:r>
          <a:r>
            <a:rPr lang="en-US" sz="1400" kern="1200" dirty="0" err="1"/>
            <a:t>dilaksanakan</a:t>
          </a:r>
          <a:r>
            <a:rPr lang="en-US" sz="1400" kern="1200" dirty="0"/>
            <a:t> </a:t>
          </a:r>
          <a:r>
            <a:rPr lang="en-US" sz="1400" kern="1200" dirty="0" err="1"/>
            <a:t>sesuai</a:t>
          </a:r>
          <a:r>
            <a:rPr lang="en-US" sz="1400" kern="1200" dirty="0"/>
            <a:t> </a:t>
          </a:r>
          <a:r>
            <a:rPr lang="en-US" sz="1400" kern="1200" dirty="0" err="1"/>
            <a:t>ketentuan</a:t>
          </a:r>
          <a:r>
            <a:rPr lang="en-US" sz="1400" kern="1200" dirty="0"/>
            <a:t>, </a:t>
          </a:r>
          <a:r>
            <a:rPr lang="en-US" sz="1400" kern="1200" dirty="0" err="1"/>
            <a:t>standar</a:t>
          </a:r>
          <a:r>
            <a:rPr lang="en-US" sz="1400" kern="1200" dirty="0"/>
            <a:t>, </a:t>
          </a:r>
          <a:r>
            <a:rPr lang="en-US" sz="1400" kern="1200" dirty="0" err="1"/>
            <a:t>rencana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norma</a:t>
          </a:r>
          <a:r>
            <a:rPr lang="en-US" sz="1400" kern="1200" dirty="0"/>
            <a:t> yang </a:t>
          </a:r>
          <a:r>
            <a:rPr lang="en-US" sz="1400" kern="1200" dirty="0" err="1"/>
            <a:t>telah</a:t>
          </a:r>
          <a:r>
            <a:rPr lang="en-US" sz="1400" kern="1200" dirty="0"/>
            <a:t> </a:t>
          </a:r>
          <a:r>
            <a:rPr lang="en-US" sz="1400" kern="1200" dirty="0" err="1"/>
            <a:t>ditetapkan</a:t>
          </a:r>
          <a:endParaRPr lang="en-US" sz="1400" kern="1200" dirty="0"/>
        </a:p>
      </dsp:txBody>
      <dsp:txXfrm>
        <a:off x="2817879" y="754766"/>
        <a:ext cx="5978862" cy="1593900"/>
      </dsp:txXfrm>
    </dsp:sp>
    <dsp:sp modelId="{DB9359B0-F79B-4B78-802F-E6ADAA927877}">
      <dsp:nvSpPr>
        <dsp:cNvPr id="0" name=""/>
        <dsp:cNvSpPr/>
      </dsp:nvSpPr>
      <dsp:spPr>
        <a:xfrm>
          <a:off x="4297" y="2788878"/>
          <a:ext cx="2198111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Pelaksanaan</a:t>
          </a:r>
          <a:r>
            <a:rPr lang="en-US" sz="1400" kern="1200" dirty="0"/>
            <a:t> </a:t>
          </a:r>
          <a:r>
            <a:rPr lang="en-US" sz="1400" kern="1200" dirty="0" err="1"/>
            <a:t>Reviu</a:t>
          </a:r>
          <a:endParaRPr lang="en-US" sz="1400" kern="1200" dirty="0"/>
        </a:p>
      </dsp:txBody>
      <dsp:txXfrm>
        <a:off x="4297" y="2788878"/>
        <a:ext cx="2198111" cy="277200"/>
      </dsp:txXfrm>
    </dsp:sp>
    <dsp:sp modelId="{334F80B5-954F-4826-A9B8-F804F744B337}">
      <dsp:nvSpPr>
        <dsp:cNvPr id="0" name=""/>
        <dsp:cNvSpPr/>
      </dsp:nvSpPr>
      <dsp:spPr>
        <a:xfrm>
          <a:off x="2202408" y="2399066"/>
          <a:ext cx="439622" cy="1056825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6D84A-6CAC-45A8-B023-A788415E9C02}">
      <dsp:nvSpPr>
        <dsp:cNvPr id="0" name=""/>
        <dsp:cNvSpPr/>
      </dsp:nvSpPr>
      <dsp:spPr>
        <a:xfrm>
          <a:off x="2817879" y="2399066"/>
          <a:ext cx="5978862" cy="1056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Reviu</a:t>
          </a:r>
          <a:r>
            <a:rPr lang="en-US" sz="1400" kern="1200" dirty="0"/>
            <a:t> </a:t>
          </a:r>
          <a:r>
            <a:rPr lang="en-US" sz="1400" kern="1200" dirty="0" err="1"/>
            <a:t>merupakan</a:t>
          </a:r>
          <a:r>
            <a:rPr lang="en-US" sz="1400" kern="1200" dirty="0"/>
            <a:t> </a:t>
          </a:r>
          <a:r>
            <a:rPr lang="en-US" sz="1400" kern="1200" dirty="0" err="1"/>
            <a:t>bentuk</a:t>
          </a:r>
          <a:r>
            <a:rPr lang="en-US" sz="1400" kern="1200" dirty="0"/>
            <a:t> </a:t>
          </a:r>
          <a:r>
            <a:rPr lang="en-US" sz="1400" kern="1200" dirty="0" err="1"/>
            <a:t>penjaminan</a:t>
          </a:r>
          <a:r>
            <a:rPr lang="en-US" sz="1400" kern="1200" dirty="0"/>
            <a:t> </a:t>
          </a:r>
          <a:r>
            <a:rPr lang="en-US" sz="1400" kern="1200" dirty="0" err="1"/>
            <a:t>mutu</a:t>
          </a:r>
          <a:r>
            <a:rPr lang="en-US" sz="1400" kern="1200" dirty="0"/>
            <a:t> (quality assurance)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penyusunan</a:t>
          </a:r>
          <a:r>
            <a:rPr lang="en-US" sz="1400" kern="1200" dirty="0"/>
            <a:t> LPPD yang </a:t>
          </a:r>
          <a:r>
            <a:rPr lang="en-US" sz="1400" kern="1200" dirty="0" err="1"/>
            <a:t>bertujuan</a:t>
          </a:r>
          <a:r>
            <a:rPr lang="en-US" sz="1400" kern="1200" dirty="0"/>
            <a:t> </a:t>
          </a:r>
          <a:r>
            <a:rPr lang="en-US" sz="1400" kern="1200" dirty="0" err="1"/>
            <a:t>memberikan</a:t>
          </a:r>
          <a:r>
            <a:rPr lang="en-US" sz="1400" kern="1200" dirty="0"/>
            <a:t> </a:t>
          </a:r>
          <a:r>
            <a:rPr lang="en-US" sz="1400" kern="1200" dirty="0" err="1"/>
            <a:t>keyakinan</a:t>
          </a:r>
          <a:r>
            <a:rPr lang="en-US" sz="1400" kern="1200" dirty="0"/>
            <a:t> </a:t>
          </a:r>
          <a:r>
            <a:rPr lang="en-US" sz="1400" kern="1200" dirty="0" err="1"/>
            <a:t>terbatas</a:t>
          </a:r>
          <a:r>
            <a:rPr lang="en-US" sz="1400" kern="1200" dirty="0"/>
            <a:t> </a:t>
          </a:r>
          <a:r>
            <a:rPr lang="en-US" sz="1400" kern="1200" dirty="0" err="1"/>
            <a:t>terhadap</a:t>
          </a:r>
          <a:r>
            <a:rPr lang="en-US" sz="1400" kern="1200" dirty="0"/>
            <a:t> </a:t>
          </a:r>
          <a:r>
            <a:rPr lang="en-US" sz="1400" kern="1200" dirty="0" err="1"/>
            <a:t>kebenaran</a:t>
          </a:r>
          <a:r>
            <a:rPr lang="en-US" sz="1400" kern="1200" dirty="0"/>
            <a:t> </a:t>
          </a:r>
          <a:r>
            <a:rPr lang="en-US" sz="1400" kern="1200" dirty="0" err="1"/>
            <a:t>informasi</a:t>
          </a:r>
          <a:r>
            <a:rPr lang="en-US" sz="1400" kern="1200" dirty="0"/>
            <a:t> yang </a:t>
          </a:r>
          <a:r>
            <a:rPr lang="en-US" sz="1400" kern="1200" dirty="0" err="1"/>
            <a:t>dituang</a:t>
          </a:r>
          <a:r>
            <a:rPr lang="en-US" sz="1400" kern="1200" dirty="0"/>
            <a:t> </a:t>
          </a:r>
          <a:r>
            <a:rPr lang="en-US" sz="1400" kern="1200" dirty="0" err="1"/>
            <a:t>dalam</a:t>
          </a:r>
          <a:r>
            <a:rPr lang="en-US" sz="1400" kern="1200" dirty="0"/>
            <a:t> </a:t>
          </a:r>
          <a:r>
            <a:rPr lang="en-US" sz="1400" kern="1200" dirty="0" err="1"/>
            <a:t>rancangan</a:t>
          </a:r>
          <a:r>
            <a:rPr lang="en-US" sz="1400" kern="1200" dirty="0"/>
            <a:t> LPPD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Hasil </a:t>
          </a:r>
          <a:r>
            <a:rPr lang="en-US" sz="1400" kern="1200" dirty="0" err="1"/>
            <a:t>reviu</a:t>
          </a:r>
          <a:r>
            <a:rPr lang="en-US" sz="1400" kern="1200" dirty="0"/>
            <a:t> </a:t>
          </a:r>
          <a:r>
            <a:rPr lang="en-US" sz="1400" kern="1200" dirty="0" err="1"/>
            <a:t>dituangkan</a:t>
          </a:r>
          <a:r>
            <a:rPr lang="en-US" sz="1400" kern="1200" dirty="0"/>
            <a:t> </a:t>
          </a:r>
          <a:r>
            <a:rPr lang="en-US" sz="1400" kern="1200" dirty="0" err="1"/>
            <a:t>dalam</a:t>
          </a:r>
          <a:r>
            <a:rPr lang="en-US" sz="1400" kern="1200" dirty="0"/>
            <a:t> </a:t>
          </a:r>
          <a:r>
            <a:rPr lang="en-US" sz="1400" kern="1200" dirty="0" err="1"/>
            <a:t>catatan</a:t>
          </a:r>
          <a:r>
            <a:rPr lang="en-US" sz="1400" kern="1200" dirty="0"/>
            <a:t> </a:t>
          </a:r>
          <a:r>
            <a:rPr lang="en-US" sz="1400" kern="1200" dirty="0" err="1"/>
            <a:t>hasil</a:t>
          </a:r>
          <a:r>
            <a:rPr lang="en-US" sz="1400" kern="1200" dirty="0"/>
            <a:t> </a:t>
          </a:r>
          <a:r>
            <a:rPr lang="en-US" sz="1400" kern="1200" dirty="0" err="1"/>
            <a:t>reviu</a:t>
          </a:r>
          <a:r>
            <a:rPr lang="en-US" sz="1400" kern="1200" dirty="0"/>
            <a:t> dan </a:t>
          </a:r>
          <a:r>
            <a:rPr lang="en-US" sz="1400" kern="1200" dirty="0" err="1"/>
            <a:t>menjadi</a:t>
          </a:r>
          <a:r>
            <a:rPr lang="en-US" sz="1400" kern="1200" dirty="0"/>
            <a:t> </a:t>
          </a:r>
          <a:r>
            <a:rPr lang="en-US" sz="1400" kern="1200" dirty="0" err="1"/>
            <a:t>dasar</a:t>
          </a:r>
          <a:r>
            <a:rPr lang="en-US" sz="1400" kern="1200" dirty="0"/>
            <a:t> </a:t>
          </a:r>
          <a:r>
            <a:rPr lang="en-US" sz="1400" kern="1200" dirty="0" err="1"/>
            <a:t>penyusunan</a:t>
          </a:r>
          <a:r>
            <a:rPr lang="en-US" sz="1400" kern="1200" dirty="0"/>
            <a:t> </a:t>
          </a:r>
          <a:r>
            <a:rPr lang="en-US" sz="1400" kern="1200" dirty="0" err="1"/>
            <a:t>rancangan</a:t>
          </a:r>
          <a:r>
            <a:rPr lang="en-US" sz="1400" kern="1200" dirty="0"/>
            <a:t> LPPD</a:t>
          </a:r>
        </a:p>
      </dsp:txBody>
      <dsp:txXfrm>
        <a:off x="2817879" y="2399066"/>
        <a:ext cx="5978862" cy="1056825"/>
      </dsp:txXfrm>
    </dsp:sp>
    <dsp:sp modelId="{F2212927-F29D-423F-A5D8-D17A7063A946}">
      <dsp:nvSpPr>
        <dsp:cNvPr id="0" name=""/>
        <dsp:cNvSpPr/>
      </dsp:nvSpPr>
      <dsp:spPr>
        <a:xfrm>
          <a:off x="4297" y="4026041"/>
          <a:ext cx="2198111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Sasaran</a:t>
          </a:r>
          <a:r>
            <a:rPr lang="en-US" sz="1400" kern="1200" dirty="0"/>
            <a:t> </a:t>
          </a:r>
          <a:r>
            <a:rPr lang="en-US" sz="1400" kern="1200" dirty="0" err="1"/>
            <a:t>Reviu</a:t>
          </a:r>
          <a:endParaRPr lang="en-US" sz="1400" kern="1200" dirty="0"/>
        </a:p>
      </dsp:txBody>
      <dsp:txXfrm>
        <a:off x="4297" y="4026041"/>
        <a:ext cx="2198111" cy="277200"/>
      </dsp:txXfrm>
    </dsp:sp>
    <dsp:sp modelId="{417986AB-671A-410E-B043-5F62414727FD}">
      <dsp:nvSpPr>
        <dsp:cNvPr id="0" name=""/>
        <dsp:cNvSpPr/>
      </dsp:nvSpPr>
      <dsp:spPr>
        <a:xfrm>
          <a:off x="2202408" y="3506291"/>
          <a:ext cx="439622" cy="1316699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D99D1-BFD1-4992-A9A7-20EA1ADBEC0D}">
      <dsp:nvSpPr>
        <dsp:cNvPr id="0" name=""/>
        <dsp:cNvSpPr/>
      </dsp:nvSpPr>
      <dsp:spPr>
        <a:xfrm>
          <a:off x="2817879" y="3506291"/>
          <a:ext cx="5978862" cy="13166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Informasi</a:t>
          </a:r>
          <a:r>
            <a:rPr lang="en-US" sz="1400" kern="1200" dirty="0"/>
            <a:t> </a:t>
          </a:r>
          <a:r>
            <a:rPr lang="en-US" sz="1400" kern="1200" dirty="0" err="1"/>
            <a:t>dalam</a:t>
          </a:r>
          <a:r>
            <a:rPr lang="en-US" sz="1400" kern="1200" dirty="0"/>
            <a:t> </a:t>
          </a:r>
          <a:r>
            <a:rPr lang="en-US" sz="1400" kern="1200" dirty="0" err="1"/>
            <a:t>capaian</a:t>
          </a:r>
          <a:r>
            <a:rPr lang="en-US" sz="1400" kern="1200" dirty="0"/>
            <a:t> </a:t>
          </a:r>
          <a:r>
            <a:rPr lang="en-US" sz="1400" kern="1200" dirty="0" err="1"/>
            <a:t>kinerja</a:t>
          </a:r>
          <a:r>
            <a:rPr lang="en-US" sz="1400" kern="1200" dirty="0"/>
            <a:t> </a:t>
          </a:r>
          <a:r>
            <a:rPr lang="en-US" sz="1400" kern="1200" dirty="0" err="1"/>
            <a:t>penyelenggaraan</a:t>
          </a:r>
          <a:r>
            <a:rPr lang="en-US" sz="1400" kern="1200" dirty="0"/>
            <a:t> </a:t>
          </a:r>
          <a:r>
            <a:rPr lang="en-US" sz="1400" kern="1200" dirty="0" err="1"/>
            <a:t>pemerintahan</a:t>
          </a:r>
          <a:r>
            <a:rPr lang="en-US" sz="1400" kern="1200" dirty="0"/>
            <a:t> </a:t>
          </a:r>
          <a:r>
            <a:rPr lang="en-US" sz="1400" kern="1200" dirty="0" err="1"/>
            <a:t>daerah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Informasi</a:t>
          </a:r>
          <a:r>
            <a:rPr lang="en-US" sz="1400" kern="1200" dirty="0"/>
            <a:t>/data </a:t>
          </a:r>
          <a:r>
            <a:rPr lang="en-US" sz="1400" kern="1200" dirty="0" err="1"/>
            <a:t>dinyatakan</a:t>
          </a:r>
          <a:r>
            <a:rPr lang="en-US" sz="1400" kern="1200" dirty="0"/>
            <a:t> </a:t>
          </a:r>
          <a:r>
            <a:rPr lang="en-US" sz="1400" kern="1200" dirty="0" err="1"/>
            <a:t>tidak</a:t>
          </a:r>
          <a:r>
            <a:rPr lang="en-US" sz="1400" kern="1200" dirty="0"/>
            <a:t> </a:t>
          </a:r>
          <a:r>
            <a:rPr lang="en-US" sz="1400" kern="1200" dirty="0" err="1"/>
            <a:t>dapat</a:t>
          </a:r>
          <a:r>
            <a:rPr lang="en-US" sz="1400" kern="1200" dirty="0"/>
            <a:t> </a:t>
          </a:r>
          <a:r>
            <a:rPr lang="en-US" sz="1400" kern="1200" dirty="0" err="1"/>
            <a:t>dimasukkan</a:t>
          </a:r>
          <a:r>
            <a:rPr lang="en-US" sz="1400" kern="1200" dirty="0"/>
            <a:t> </a:t>
          </a:r>
          <a:r>
            <a:rPr lang="en-US" sz="1400" kern="1200" dirty="0" err="1"/>
            <a:t>ke</a:t>
          </a:r>
          <a:r>
            <a:rPr lang="en-US" sz="1400" kern="1200" dirty="0"/>
            <a:t> </a:t>
          </a:r>
          <a:r>
            <a:rPr lang="en-US" sz="1400" kern="1200" dirty="0" err="1"/>
            <a:t>dalam</a:t>
          </a:r>
          <a:r>
            <a:rPr lang="en-US" sz="1400" kern="1200" dirty="0"/>
            <a:t> </a:t>
          </a:r>
          <a:r>
            <a:rPr lang="en-US" sz="1400" kern="1200" dirty="0" err="1"/>
            <a:t>dokumen</a:t>
          </a:r>
          <a:r>
            <a:rPr lang="en-US" sz="1400" kern="1200" dirty="0"/>
            <a:t> data </a:t>
          </a:r>
          <a:r>
            <a:rPr lang="en-US" sz="1400" kern="1200" dirty="0" err="1"/>
            <a:t>dasar</a:t>
          </a:r>
          <a:r>
            <a:rPr lang="en-US" sz="1400" kern="1200" dirty="0"/>
            <a:t> </a:t>
          </a:r>
          <a:r>
            <a:rPr lang="en-US" sz="1400" kern="1200" dirty="0" err="1"/>
            <a:t>capaian</a:t>
          </a:r>
          <a:r>
            <a:rPr lang="en-US" sz="1400" kern="1200" dirty="0"/>
            <a:t> </a:t>
          </a:r>
          <a:r>
            <a:rPr lang="en-US" sz="1400" kern="1200" dirty="0" err="1"/>
            <a:t>kinerja</a:t>
          </a:r>
          <a:r>
            <a:rPr lang="en-US" sz="1400" kern="1200" dirty="0"/>
            <a:t> </a:t>
          </a:r>
          <a:r>
            <a:rPr lang="en-US" sz="1400" kern="1200" dirty="0" err="1"/>
            <a:t>penyelenggaraan</a:t>
          </a:r>
          <a:r>
            <a:rPr lang="en-US" sz="1400" kern="1200" dirty="0"/>
            <a:t> </a:t>
          </a:r>
          <a:r>
            <a:rPr lang="en-US" sz="1400" kern="1200" dirty="0" err="1"/>
            <a:t>pemerintahan</a:t>
          </a:r>
          <a:r>
            <a:rPr lang="en-US" sz="1400" kern="1200" dirty="0"/>
            <a:t> </a:t>
          </a:r>
          <a:r>
            <a:rPr lang="en-US" sz="1400" kern="1200" dirty="0" err="1"/>
            <a:t>apabila</a:t>
          </a:r>
          <a:r>
            <a:rPr lang="en-US" sz="1400" kern="1200" dirty="0"/>
            <a:t> :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Data </a:t>
          </a:r>
          <a:r>
            <a:rPr lang="en-US" sz="1400" kern="1200" dirty="0" err="1"/>
            <a:t>tidak</a:t>
          </a:r>
          <a:r>
            <a:rPr lang="en-US" sz="1400" kern="1200" dirty="0"/>
            <a:t> </a:t>
          </a:r>
          <a:r>
            <a:rPr lang="en-US" sz="1400" kern="1200" dirty="0" err="1"/>
            <a:t>memiliki</a:t>
          </a:r>
          <a:r>
            <a:rPr lang="en-US" sz="1400" kern="1200" dirty="0"/>
            <a:t> </a:t>
          </a:r>
          <a:r>
            <a:rPr lang="en-US" sz="1400" kern="1200" dirty="0" err="1"/>
            <a:t>sumber</a:t>
          </a:r>
          <a:r>
            <a:rPr lang="en-US" sz="1400" kern="1200" dirty="0"/>
            <a:t> data yang </a:t>
          </a:r>
          <a:r>
            <a:rPr lang="en-US" sz="1400" kern="1200" dirty="0" err="1"/>
            <a:t>dapat</a:t>
          </a:r>
          <a:r>
            <a:rPr lang="en-US" sz="1400" kern="1200" dirty="0"/>
            <a:t> </a:t>
          </a:r>
          <a:r>
            <a:rPr lang="en-US" sz="1400" kern="1200" dirty="0" err="1"/>
            <a:t>dipertanggungjawabkan</a:t>
          </a:r>
          <a:r>
            <a:rPr lang="en-US" sz="1400" kern="1200" dirty="0"/>
            <a:t>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Data </a:t>
          </a:r>
          <a:r>
            <a:rPr lang="en-US" sz="1400" kern="1200" dirty="0" err="1"/>
            <a:t>tidak</a:t>
          </a:r>
          <a:r>
            <a:rPr lang="en-US" sz="1400" kern="1200" dirty="0"/>
            <a:t> </a:t>
          </a:r>
          <a:r>
            <a:rPr lang="en-US" sz="1400" kern="1200" dirty="0" err="1"/>
            <a:t>tersedia</a:t>
          </a:r>
          <a:r>
            <a:rPr lang="en-US" sz="1400" kern="1200" dirty="0"/>
            <a:t> pada Lembaga yang </a:t>
          </a:r>
          <a:r>
            <a:rPr lang="en-US" sz="1400" kern="1200" dirty="0" err="1"/>
            <a:t>dinyatakan</a:t>
          </a:r>
          <a:r>
            <a:rPr lang="en-US" sz="1400" kern="1200" dirty="0"/>
            <a:t> </a:t>
          </a:r>
          <a:r>
            <a:rPr lang="en-US" sz="1400" kern="1200" dirty="0" err="1"/>
            <a:t>sebagai</a:t>
          </a:r>
          <a:r>
            <a:rPr lang="en-US" sz="1400" kern="1200" dirty="0"/>
            <a:t> </a:t>
          </a:r>
          <a:r>
            <a:rPr lang="en-US" sz="1400" kern="1200" dirty="0" err="1"/>
            <a:t>sumber</a:t>
          </a:r>
          <a:r>
            <a:rPr lang="en-US" sz="1400" kern="1200" dirty="0"/>
            <a:t> </a:t>
          </a:r>
          <a:r>
            <a:rPr lang="en-US" sz="1400" kern="1200" dirty="0" err="1"/>
            <a:t>daya</a:t>
          </a:r>
          <a:r>
            <a:rPr lang="en-US" sz="1400" kern="1200" dirty="0"/>
            <a:t>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Metode</a:t>
          </a:r>
          <a:r>
            <a:rPr lang="en-US" sz="1400" kern="1200" dirty="0"/>
            <a:t>, </a:t>
          </a:r>
          <a:r>
            <a:rPr lang="en-US" sz="1400" kern="1200" dirty="0" err="1"/>
            <a:t>teknik</a:t>
          </a:r>
          <a:r>
            <a:rPr lang="en-US" sz="1400" kern="1200" dirty="0"/>
            <a:t>, </a:t>
          </a:r>
          <a:r>
            <a:rPr lang="en-US" sz="1400" kern="1200" dirty="0" err="1"/>
            <a:t>pengumpulan</a:t>
          </a:r>
          <a:r>
            <a:rPr lang="en-US" sz="1400" kern="1200" dirty="0"/>
            <a:t> dan </a:t>
          </a:r>
          <a:r>
            <a:rPr lang="en-US" sz="1400" kern="1200" dirty="0" err="1"/>
            <a:t>analisis</a:t>
          </a:r>
          <a:r>
            <a:rPr lang="en-US" sz="1400" kern="1200" dirty="0"/>
            <a:t> data </a:t>
          </a:r>
          <a:r>
            <a:rPr lang="en-US" sz="1400" kern="1200" dirty="0" err="1"/>
            <a:t>tidak</a:t>
          </a:r>
          <a:r>
            <a:rPr lang="en-US" sz="1400" kern="1200" dirty="0"/>
            <a:t> </a:t>
          </a:r>
          <a:r>
            <a:rPr lang="en-US" sz="1400" kern="1200" dirty="0" err="1"/>
            <a:t>dapat</a:t>
          </a:r>
          <a:r>
            <a:rPr lang="en-US" sz="1400" kern="1200" dirty="0"/>
            <a:t> </a:t>
          </a:r>
          <a:r>
            <a:rPr lang="en-US" sz="1400" kern="1200" dirty="0" err="1"/>
            <a:t>dijelaskan</a:t>
          </a:r>
          <a:endParaRPr lang="en-US" sz="1400" kern="1200" dirty="0"/>
        </a:p>
      </dsp:txBody>
      <dsp:txXfrm>
        <a:off x="2817879" y="3506291"/>
        <a:ext cx="5978862" cy="13166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8B1C9-F9DA-4C2C-A531-D2107566DC72}">
      <dsp:nvSpPr>
        <dsp:cNvPr id="0" name=""/>
        <dsp:cNvSpPr/>
      </dsp:nvSpPr>
      <dsp:spPr>
        <a:xfrm>
          <a:off x="41" y="408314"/>
          <a:ext cx="3928653" cy="374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Pra-Perencanaan</a:t>
          </a:r>
          <a:endParaRPr lang="en-US" sz="1300" kern="1200" dirty="0"/>
        </a:p>
      </dsp:txBody>
      <dsp:txXfrm>
        <a:off x="41" y="408314"/>
        <a:ext cx="3928653" cy="374400"/>
      </dsp:txXfrm>
    </dsp:sp>
    <dsp:sp modelId="{75AB63CB-452E-4B3B-A283-5387FFB8EFD9}">
      <dsp:nvSpPr>
        <dsp:cNvPr id="0" name=""/>
        <dsp:cNvSpPr/>
      </dsp:nvSpPr>
      <dsp:spPr>
        <a:xfrm>
          <a:off x="41" y="782714"/>
          <a:ext cx="3928653" cy="406808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224155" lvl="1" indent="-167005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Pengumpulan</a:t>
          </a:r>
          <a:r>
            <a:rPr lang="en-US" sz="1300" kern="1200" dirty="0"/>
            <a:t> </a:t>
          </a:r>
          <a:r>
            <a:rPr lang="en-US" sz="1300" kern="1200" dirty="0" err="1"/>
            <a:t>informasi</a:t>
          </a:r>
          <a:r>
            <a:rPr lang="en-US" sz="1300" kern="1200" dirty="0"/>
            <a:t> </a:t>
          </a:r>
          <a:r>
            <a:rPr lang="en-US" sz="1300" kern="1200" dirty="0" err="1"/>
            <a:t>umum</a:t>
          </a:r>
          <a:r>
            <a:rPr lang="en-US" sz="1300" kern="1200" dirty="0"/>
            <a:t> dan </a:t>
          </a:r>
          <a:r>
            <a:rPr lang="en-US" sz="1300" kern="1200" dirty="0" err="1"/>
            <a:t>penyiapan</a:t>
          </a:r>
          <a:r>
            <a:rPr lang="en-US" sz="1300" kern="1200" dirty="0"/>
            <a:t> instrument yang </a:t>
          </a:r>
          <a:r>
            <a:rPr lang="en-US" sz="1300" kern="1200" dirty="0" err="1"/>
            <a:t>akan</a:t>
          </a:r>
          <a:r>
            <a:rPr lang="en-US" sz="1300" kern="1200" dirty="0"/>
            <a:t> </a:t>
          </a:r>
          <a:r>
            <a:rPr lang="en-US" sz="1300" kern="1200" dirty="0" err="1"/>
            <a:t>digunakan</a:t>
          </a:r>
          <a:r>
            <a:rPr lang="en-US" sz="1300" kern="1200" dirty="0"/>
            <a:t> </a:t>
          </a:r>
          <a:r>
            <a:rPr lang="en-US" sz="1300" kern="1200" dirty="0" err="1"/>
            <a:t>dalam</a:t>
          </a:r>
          <a:r>
            <a:rPr lang="en-US" sz="1300" kern="1200" dirty="0"/>
            <a:t> </a:t>
          </a:r>
          <a:r>
            <a:rPr lang="en-US" sz="1300" kern="1200" dirty="0" err="1"/>
            <a:t>reviu</a:t>
          </a:r>
          <a:r>
            <a:rPr lang="en-US" sz="1300" kern="1200" dirty="0"/>
            <a:t>, </a:t>
          </a:r>
          <a:r>
            <a:rPr lang="en-US" sz="1300" kern="1200" dirty="0" err="1"/>
            <a:t>meliputi</a:t>
          </a:r>
          <a:r>
            <a:rPr lang="en-US" sz="1300" kern="1200" dirty="0"/>
            <a:t> : </a:t>
          </a:r>
        </a:p>
        <a:p>
          <a:pPr marL="465455" lvl="2" indent="-241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1300" kern="1200" dirty="0" err="1"/>
            <a:t>Pedoman</a:t>
          </a:r>
          <a:r>
            <a:rPr lang="en-US" sz="1300" kern="1200" dirty="0"/>
            <a:t> </a:t>
          </a:r>
          <a:r>
            <a:rPr lang="en-US" sz="1300" kern="1200" dirty="0" err="1"/>
            <a:t>serta</a:t>
          </a:r>
          <a:r>
            <a:rPr lang="en-US" sz="1300" kern="1200" dirty="0"/>
            <a:t> </a:t>
          </a:r>
          <a:r>
            <a:rPr lang="en-US" sz="1300" kern="1200" dirty="0" err="1"/>
            <a:t>Petunjuk</a:t>
          </a:r>
          <a:r>
            <a:rPr lang="en-US" sz="1300" kern="1200" dirty="0"/>
            <a:t> </a:t>
          </a:r>
          <a:r>
            <a:rPr lang="en-US" sz="1300" kern="1200" dirty="0" err="1"/>
            <a:t>Teknis</a:t>
          </a:r>
          <a:r>
            <a:rPr lang="en-US" sz="1300" kern="1200" dirty="0"/>
            <a:t> </a:t>
          </a:r>
          <a:r>
            <a:rPr lang="en-US" sz="1300" kern="1200" dirty="0" err="1"/>
            <a:t>Penyusunan</a:t>
          </a:r>
          <a:r>
            <a:rPr lang="en-US" sz="1300" kern="1200" dirty="0"/>
            <a:t> LPPD</a:t>
          </a:r>
        </a:p>
        <a:p>
          <a:pPr marL="465455" lvl="2" indent="-241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1300" kern="1200" dirty="0" err="1"/>
            <a:t>Laporan</a:t>
          </a:r>
          <a:r>
            <a:rPr lang="en-US" sz="1300" kern="1200" dirty="0"/>
            <a:t> </a:t>
          </a:r>
          <a:r>
            <a:rPr lang="en-US" sz="1300" kern="1200" dirty="0" err="1"/>
            <a:t>Pertanggungjawaban</a:t>
          </a:r>
          <a:r>
            <a:rPr lang="en-US" sz="1300" kern="1200" dirty="0"/>
            <a:t> </a:t>
          </a:r>
          <a:r>
            <a:rPr lang="en-US" sz="1300" kern="1200" dirty="0" err="1"/>
            <a:t>Pelaksanaan</a:t>
          </a:r>
          <a:r>
            <a:rPr lang="en-US" sz="1300" kern="1200" dirty="0"/>
            <a:t> APBD </a:t>
          </a:r>
        </a:p>
        <a:p>
          <a:pPr marL="465455" lvl="2" indent="-241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1300" kern="1200" dirty="0" err="1"/>
            <a:t>Informasi</a:t>
          </a:r>
          <a:r>
            <a:rPr lang="en-US" sz="1300" kern="1200" dirty="0"/>
            <a:t> </a:t>
          </a:r>
          <a:r>
            <a:rPr lang="en-US" sz="1300" kern="1200" dirty="0" err="1"/>
            <a:t>Keuangan</a:t>
          </a:r>
          <a:r>
            <a:rPr lang="en-US" sz="1300" kern="1200" dirty="0"/>
            <a:t> Daerah </a:t>
          </a:r>
        </a:p>
        <a:p>
          <a:pPr marL="465455" lvl="2" indent="-241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1300" kern="1200" dirty="0" err="1"/>
            <a:t>Laporan</a:t>
          </a:r>
          <a:r>
            <a:rPr lang="en-US" sz="1300" kern="1200" dirty="0"/>
            <a:t> </a:t>
          </a:r>
          <a:r>
            <a:rPr lang="en-US" sz="1300" kern="1200" dirty="0" err="1"/>
            <a:t>Kinerja</a:t>
          </a:r>
          <a:r>
            <a:rPr lang="en-US" sz="1300" kern="1200" dirty="0"/>
            <a:t> </a:t>
          </a:r>
          <a:r>
            <a:rPr lang="en-US" sz="1300" kern="1200" dirty="0" err="1"/>
            <a:t>Instansi</a:t>
          </a:r>
          <a:r>
            <a:rPr lang="en-US" sz="1300" kern="1200" dirty="0"/>
            <a:t> </a:t>
          </a:r>
          <a:r>
            <a:rPr lang="en-US" sz="1300" kern="1200" dirty="0" err="1"/>
            <a:t>Pemerintah</a:t>
          </a:r>
          <a:r>
            <a:rPr lang="en-US" sz="1300" kern="1200" dirty="0"/>
            <a:t> (LAKIN)</a:t>
          </a:r>
        </a:p>
        <a:p>
          <a:pPr marL="465455" lvl="2" indent="-241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1300" kern="1200" dirty="0" err="1"/>
            <a:t>Laporan</a:t>
          </a:r>
          <a:r>
            <a:rPr lang="en-US" sz="1300" kern="1200" dirty="0"/>
            <a:t> </a:t>
          </a:r>
          <a:r>
            <a:rPr lang="en-US" sz="1300" kern="1200" dirty="0" err="1"/>
            <a:t>hasil</a:t>
          </a:r>
          <a:r>
            <a:rPr lang="en-US" sz="1300" kern="1200" dirty="0"/>
            <a:t> </a:t>
          </a:r>
          <a:r>
            <a:rPr lang="en-US" sz="1300" kern="1200" dirty="0" err="1"/>
            <a:t>pembinaan</a:t>
          </a:r>
          <a:r>
            <a:rPr lang="en-US" sz="1300" kern="1200" dirty="0"/>
            <a:t>, </a:t>
          </a:r>
          <a:r>
            <a:rPr lang="en-US" sz="1300" kern="1200" dirty="0" err="1"/>
            <a:t>penelitian</a:t>
          </a:r>
          <a:r>
            <a:rPr lang="en-US" sz="1300" kern="1200" dirty="0"/>
            <a:t>, </a:t>
          </a:r>
          <a:r>
            <a:rPr lang="en-US" sz="1300" kern="1200" dirty="0" err="1"/>
            <a:t>pengembangan</a:t>
          </a:r>
          <a:r>
            <a:rPr lang="en-US" sz="1300" kern="1200" dirty="0"/>
            <a:t>, </a:t>
          </a:r>
          <a:r>
            <a:rPr lang="en-US" sz="1300" kern="1200" dirty="0" err="1"/>
            <a:t>pemantauan</a:t>
          </a:r>
          <a:r>
            <a:rPr lang="en-US" sz="1300" kern="1200" dirty="0"/>
            <a:t> dan </a:t>
          </a:r>
          <a:r>
            <a:rPr lang="en-US" sz="1300" kern="1200" dirty="0" err="1"/>
            <a:t>pengawasan</a:t>
          </a:r>
          <a:r>
            <a:rPr lang="en-US" sz="1300" kern="1200" dirty="0"/>
            <a:t> </a:t>
          </a:r>
          <a:r>
            <a:rPr lang="en-US" sz="1300" kern="1200" dirty="0" err="1"/>
            <a:t>pelaksanaan</a:t>
          </a:r>
          <a:r>
            <a:rPr lang="en-US" sz="1300" kern="1200" dirty="0"/>
            <a:t> </a:t>
          </a:r>
          <a:r>
            <a:rPr lang="en-US" sz="1300" kern="1200" dirty="0" err="1"/>
            <a:t>urusan</a:t>
          </a:r>
          <a:r>
            <a:rPr lang="en-US" sz="1300" kern="1200" dirty="0"/>
            <a:t> </a:t>
          </a:r>
          <a:r>
            <a:rPr lang="en-US" sz="1300" kern="1200" dirty="0" err="1"/>
            <a:t>Pemda</a:t>
          </a:r>
          <a:r>
            <a:rPr lang="en-US" sz="1300" kern="1200" dirty="0"/>
            <a:t> </a:t>
          </a:r>
        </a:p>
        <a:p>
          <a:pPr marL="465455" lvl="2" indent="-241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1300" kern="1200" dirty="0" err="1"/>
            <a:t>Laporan</a:t>
          </a:r>
          <a:r>
            <a:rPr lang="en-US" sz="1300" kern="1200" dirty="0"/>
            <a:t> </a:t>
          </a:r>
          <a:r>
            <a:rPr lang="en-US" sz="1300" kern="1200" dirty="0" err="1"/>
            <a:t>hasil</a:t>
          </a:r>
          <a:r>
            <a:rPr lang="en-US" sz="1300" kern="1200" dirty="0"/>
            <a:t> survey </a:t>
          </a:r>
          <a:r>
            <a:rPr lang="en-US" sz="1300" kern="1200" dirty="0" err="1"/>
            <a:t>kepuasan</a:t>
          </a:r>
          <a:r>
            <a:rPr lang="en-US" sz="1300" kern="1200" dirty="0"/>
            <a:t> </a:t>
          </a:r>
          <a:r>
            <a:rPr lang="en-US" sz="1300" kern="1200" dirty="0" err="1"/>
            <a:t>masyarakat</a:t>
          </a:r>
          <a:r>
            <a:rPr lang="en-US" sz="1300" kern="1200" dirty="0"/>
            <a:t> </a:t>
          </a:r>
        </a:p>
        <a:p>
          <a:pPr marL="465455" lvl="2" indent="-241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1300" kern="1200" dirty="0" err="1"/>
            <a:t>Laporan</a:t>
          </a:r>
          <a:r>
            <a:rPr lang="en-US" sz="1300" kern="1200" dirty="0"/>
            <a:t> KDH </a:t>
          </a:r>
          <a:r>
            <a:rPr lang="en-US" sz="1300" kern="1200" dirty="0" err="1"/>
            <a:t>atas</a:t>
          </a:r>
          <a:r>
            <a:rPr lang="en-US" sz="1300" kern="1200" dirty="0"/>
            <a:t> </a:t>
          </a:r>
          <a:r>
            <a:rPr lang="en-US" sz="1300" kern="1200" dirty="0" err="1"/>
            <a:t>permintaan</a:t>
          </a:r>
          <a:r>
            <a:rPr lang="en-US" sz="1300" kern="1200" dirty="0"/>
            <a:t> </a:t>
          </a:r>
          <a:r>
            <a:rPr lang="en-US" sz="1300" kern="1200" dirty="0" err="1"/>
            <a:t>khusus</a:t>
          </a:r>
          <a:r>
            <a:rPr lang="en-US" sz="1300" kern="1200" dirty="0"/>
            <a:t> </a:t>
          </a:r>
        </a:p>
        <a:p>
          <a:pPr marL="465455" lvl="2" indent="-241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1300" kern="1200" dirty="0" err="1"/>
            <a:t>Laporan</a:t>
          </a:r>
          <a:r>
            <a:rPr lang="en-US" sz="1300" kern="1200" dirty="0"/>
            <a:t> </a:t>
          </a:r>
          <a:r>
            <a:rPr lang="en-US" sz="1300" kern="1200" dirty="0" err="1"/>
            <a:t>berkaitan</a:t>
          </a:r>
          <a:r>
            <a:rPr lang="en-US" sz="1300" kern="1200" dirty="0"/>
            <a:t> </a:t>
          </a:r>
          <a:r>
            <a:rPr lang="en-US" sz="1300" kern="1200" dirty="0" err="1"/>
            <a:t>dengan</a:t>
          </a:r>
          <a:r>
            <a:rPr lang="en-US" sz="1300" kern="1200" dirty="0"/>
            <a:t> </a:t>
          </a:r>
          <a:r>
            <a:rPr lang="en-US" sz="1300" kern="1200" dirty="0" err="1"/>
            <a:t>penyelenggaraan</a:t>
          </a:r>
          <a:r>
            <a:rPr lang="en-US" sz="1300" kern="1200" dirty="0"/>
            <a:t> </a:t>
          </a:r>
          <a:r>
            <a:rPr lang="en-US" sz="1300" kern="1200" dirty="0" err="1"/>
            <a:t>Pemda</a:t>
          </a:r>
          <a:r>
            <a:rPr lang="en-US" sz="1300" kern="1200" dirty="0"/>
            <a:t> </a:t>
          </a:r>
          <a:r>
            <a:rPr lang="en-US" sz="1300" kern="1200" dirty="0" err="1"/>
            <a:t>dari</a:t>
          </a:r>
          <a:r>
            <a:rPr lang="en-US" sz="1300" kern="1200" dirty="0"/>
            <a:t> Lembaga </a:t>
          </a:r>
          <a:r>
            <a:rPr lang="en-US" sz="1300" kern="1200" dirty="0" err="1"/>
            <a:t>independen</a:t>
          </a:r>
          <a:endParaRPr lang="en-US" sz="1300" kern="1200" dirty="0"/>
        </a:p>
        <a:p>
          <a:pPr marL="465455" lvl="2" indent="-241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1300" kern="1200" dirty="0" err="1"/>
            <a:t>Laporan</a:t>
          </a:r>
          <a:r>
            <a:rPr lang="en-US" sz="1300" kern="1200" dirty="0"/>
            <a:t> dan/</a:t>
          </a:r>
          <a:r>
            <a:rPr lang="en-US" sz="1300" kern="1200" dirty="0" err="1"/>
            <a:t>atau</a:t>
          </a:r>
          <a:r>
            <a:rPr lang="en-US" sz="1300" kern="1200" dirty="0"/>
            <a:t> </a:t>
          </a:r>
          <a:r>
            <a:rPr lang="en-US" sz="1300" kern="1200" dirty="0" err="1"/>
            <a:t>informasi</a:t>
          </a:r>
          <a:r>
            <a:rPr lang="en-US" sz="1300" kern="1200" dirty="0"/>
            <a:t> lain yang </a:t>
          </a:r>
          <a:r>
            <a:rPr lang="en-US" sz="1300" kern="1200" dirty="0" err="1"/>
            <a:t>akurat</a:t>
          </a:r>
          <a:r>
            <a:rPr lang="en-US" sz="1300" kern="1200" dirty="0"/>
            <a:t> dan </a:t>
          </a:r>
          <a:r>
            <a:rPr lang="en-US" sz="1300" kern="1200" dirty="0" err="1"/>
            <a:t>jelas</a:t>
          </a:r>
          <a:r>
            <a:rPr lang="en-US" sz="1300" kern="1200" dirty="0"/>
            <a:t> </a:t>
          </a:r>
          <a:r>
            <a:rPr lang="en-US" sz="1300" kern="1200" dirty="0" err="1"/>
            <a:t>penanggungjawabnya</a:t>
          </a:r>
          <a:endParaRPr lang="en-US" sz="1300" kern="1200" dirty="0"/>
        </a:p>
        <a:p>
          <a:pPr marL="224155" lvl="1" indent="-167005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Penyusunan</a:t>
          </a:r>
          <a:r>
            <a:rPr lang="en-US" sz="1300" kern="1200" dirty="0"/>
            <a:t> Program </a:t>
          </a:r>
          <a:r>
            <a:rPr lang="en-US" sz="1300" kern="1200" dirty="0" err="1"/>
            <a:t>Kerja</a:t>
          </a:r>
          <a:r>
            <a:rPr lang="en-US" sz="1300" kern="1200" dirty="0"/>
            <a:t> </a:t>
          </a:r>
          <a:r>
            <a:rPr lang="en-US" sz="1300" kern="1200" dirty="0" err="1"/>
            <a:t>Reviu</a:t>
          </a:r>
          <a:r>
            <a:rPr lang="en-US" sz="1300" kern="1200" dirty="0"/>
            <a:t> LPPD </a:t>
          </a:r>
        </a:p>
        <a:p>
          <a:pPr marL="224155" lvl="1" indent="-167005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Penyusunan</a:t>
          </a:r>
          <a:r>
            <a:rPr lang="en-US" sz="1300" kern="1200" dirty="0"/>
            <a:t> </a:t>
          </a:r>
          <a:r>
            <a:rPr lang="en-US" sz="1300" kern="1200" dirty="0" err="1"/>
            <a:t>jadwal</a:t>
          </a:r>
          <a:r>
            <a:rPr lang="en-US" sz="1300" kern="1200" dirty="0"/>
            <a:t> </a:t>
          </a:r>
          <a:r>
            <a:rPr lang="en-US" sz="1300" kern="1200" dirty="0" err="1"/>
            <a:t>reviu</a:t>
          </a:r>
          <a:r>
            <a:rPr lang="en-US" sz="1300" kern="1200" dirty="0"/>
            <a:t> dan </a:t>
          </a:r>
          <a:r>
            <a:rPr lang="en-US" sz="1300" kern="1200" dirty="0" err="1"/>
            <a:t>pembuatan</a:t>
          </a:r>
          <a:r>
            <a:rPr lang="en-US" sz="1300" kern="1200" dirty="0"/>
            <a:t> </a:t>
          </a:r>
          <a:r>
            <a:rPr lang="en-US" sz="1300" kern="1200" dirty="0" err="1"/>
            <a:t>surat</a:t>
          </a:r>
          <a:r>
            <a:rPr lang="en-US" sz="1300" kern="1200" dirty="0"/>
            <a:t> </a:t>
          </a:r>
          <a:r>
            <a:rPr lang="en-US" sz="1300" kern="1200" dirty="0" err="1"/>
            <a:t>tugas</a:t>
          </a:r>
          <a:r>
            <a:rPr lang="en-US" sz="1300" kern="1200" dirty="0"/>
            <a:t> </a:t>
          </a:r>
          <a:r>
            <a:rPr lang="en-US" sz="1300" kern="1200" dirty="0" err="1"/>
            <a:t>reviu</a:t>
          </a:r>
          <a:endParaRPr lang="en-US" sz="1300" kern="1200" dirty="0"/>
        </a:p>
      </dsp:txBody>
      <dsp:txXfrm>
        <a:off x="41" y="782714"/>
        <a:ext cx="3928653" cy="4068089"/>
      </dsp:txXfrm>
    </dsp:sp>
    <dsp:sp modelId="{3626A2EE-B263-49B7-922D-C3D22C8912AD}">
      <dsp:nvSpPr>
        <dsp:cNvPr id="0" name=""/>
        <dsp:cNvSpPr/>
      </dsp:nvSpPr>
      <dsp:spPr>
        <a:xfrm>
          <a:off x="4478705" y="408314"/>
          <a:ext cx="3928653" cy="374400"/>
        </a:xfrm>
        <a:prstGeom prst="rect">
          <a:avLst/>
        </a:prstGeom>
        <a:solidFill>
          <a:schemeClr val="accent2">
            <a:hueOff val="521907"/>
            <a:satOff val="-33616"/>
            <a:lumOff val="-1961"/>
            <a:alphaOff val="0"/>
          </a:schemeClr>
        </a:solidFill>
        <a:ln w="19050" cap="flat" cmpd="sng" algn="ctr">
          <a:solidFill>
            <a:schemeClr val="accent2">
              <a:hueOff val="521907"/>
              <a:satOff val="-33616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Kegiatan</a:t>
          </a:r>
          <a:r>
            <a:rPr lang="en-US" sz="1300" kern="1200" dirty="0"/>
            <a:t> </a:t>
          </a:r>
          <a:r>
            <a:rPr lang="en-US" sz="1300" kern="1200" dirty="0" err="1"/>
            <a:t>Perencanaan</a:t>
          </a:r>
          <a:endParaRPr lang="en-US" sz="1300" kern="1200" dirty="0"/>
        </a:p>
      </dsp:txBody>
      <dsp:txXfrm>
        <a:off x="4478705" y="408314"/>
        <a:ext cx="3928653" cy="374400"/>
      </dsp:txXfrm>
    </dsp:sp>
    <dsp:sp modelId="{57B08B10-39C0-40ED-9ABB-C0ACB7AE0034}">
      <dsp:nvSpPr>
        <dsp:cNvPr id="0" name=""/>
        <dsp:cNvSpPr/>
      </dsp:nvSpPr>
      <dsp:spPr>
        <a:xfrm>
          <a:off x="4478705" y="782714"/>
          <a:ext cx="3928653" cy="4068089"/>
        </a:xfrm>
        <a:prstGeom prst="rect">
          <a:avLst/>
        </a:prstGeom>
        <a:solidFill>
          <a:schemeClr val="accent2">
            <a:tint val="40000"/>
            <a:alpha val="90000"/>
            <a:hueOff val="812559"/>
            <a:satOff val="-25737"/>
            <a:lumOff val="-1413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812559"/>
              <a:satOff val="-25737"/>
              <a:lumOff val="-14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288925" lvl="1" indent="-28892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Melakukan</a:t>
          </a:r>
          <a:r>
            <a:rPr lang="en-US" sz="1300" kern="1200" dirty="0"/>
            <a:t> </a:t>
          </a:r>
          <a:r>
            <a:rPr lang="en-US" sz="1300" kern="1200" dirty="0" err="1"/>
            <a:t>koordinasi</a:t>
          </a:r>
          <a:r>
            <a:rPr lang="en-US" sz="1300" kern="1200" dirty="0"/>
            <a:t> </a:t>
          </a:r>
          <a:r>
            <a:rPr lang="en-US" sz="1300" kern="1200" dirty="0" err="1"/>
            <a:t>dengan</a:t>
          </a:r>
          <a:r>
            <a:rPr lang="en-US" sz="1300" kern="1200" dirty="0"/>
            <a:t> </a:t>
          </a:r>
          <a:r>
            <a:rPr lang="en-US" sz="1300" kern="1200" dirty="0" err="1"/>
            <a:t>tim</a:t>
          </a:r>
          <a:r>
            <a:rPr lang="en-US" sz="1300" kern="1200" dirty="0"/>
            <a:t> </a:t>
          </a:r>
          <a:r>
            <a:rPr lang="en-US" sz="1300" kern="1200" dirty="0" err="1"/>
            <a:t>penyusun</a:t>
          </a:r>
          <a:r>
            <a:rPr lang="en-US" sz="1300" kern="1200" dirty="0"/>
            <a:t> LPPD, </a:t>
          </a:r>
          <a:r>
            <a:rPr lang="en-US" sz="1300" kern="1200" dirty="0" err="1"/>
            <a:t>dengan</a:t>
          </a:r>
          <a:r>
            <a:rPr lang="en-US" sz="1300" kern="1200" dirty="0"/>
            <a:t> </a:t>
          </a:r>
          <a:r>
            <a:rPr lang="en-US" sz="1300" kern="1200" dirty="0" err="1"/>
            <a:t>tujuan</a:t>
          </a:r>
          <a:r>
            <a:rPr lang="en-US" sz="1300" kern="1200" dirty="0"/>
            <a:t> </a:t>
          </a:r>
          <a:r>
            <a:rPr lang="en-US" sz="1300" kern="1200" dirty="0" err="1"/>
            <a:t>untuk</a:t>
          </a:r>
          <a:r>
            <a:rPr lang="en-US" sz="1300" kern="1200" dirty="0"/>
            <a:t> </a:t>
          </a:r>
          <a:r>
            <a:rPr lang="en-US" sz="1300" kern="1200" dirty="0" err="1"/>
            <a:t>mengidentifikasi</a:t>
          </a:r>
          <a:r>
            <a:rPr lang="en-US" sz="1300" kern="1200" dirty="0"/>
            <a:t> </a:t>
          </a:r>
          <a:r>
            <a:rPr lang="en-US" sz="1300" kern="1200" dirty="0" err="1"/>
            <a:t>permasalahan</a:t>
          </a:r>
          <a:r>
            <a:rPr lang="en-US" sz="1300" kern="1200" dirty="0"/>
            <a:t> yang </a:t>
          </a:r>
          <a:r>
            <a:rPr lang="en-US" sz="1300" kern="1200" dirty="0" err="1"/>
            <a:t>berkaitan</a:t>
          </a:r>
          <a:r>
            <a:rPr lang="en-US" sz="1300" kern="1200" dirty="0"/>
            <a:t> </a:t>
          </a:r>
          <a:r>
            <a:rPr lang="en-US" sz="1300" kern="1200" dirty="0" err="1"/>
            <a:t>dengan</a:t>
          </a:r>
          <a:r>
            <a:rPr lang="en-US" sz="1300" kern="1200" dirty="0"/>
            <a:t> </a:t>
          </a:r>
          <a:r>
            <a:rPr lang="en-US" sz="1300" kern="1200" dirty="0" err="1"/>
            <a:t>penyusunan</a:t>
          </a:r>
          <a:r>
            <a:rPr lang="en-US" sz="1300" kern="1200" dirty="0"/>
            <a:t> LPPD </a:t>
          </a:r>
          <a:r>
            <a:rPr lang="en-US" sz="1300" kern="1200" dirty="0" err="1"/>
            <a:t>dengan</a:t>
          </a:r>
          <a:r>
            <a:rPr lang="en-US" sz="1300" kern="1200" dirty="0"/>
            <a:t> </a:t>
          </a:r>
          <a:r>
            <a:rPr lang="en-US" sz="1300" kern="1200" dirty="0" err="1"/>
            <a:t>harapan</a:t>
          </a:r>
          <a:r>
            <a:rPr lang="en-US" sz="1300" kern="1200" dirty="0"/>
            <a:t> </a:t>
          </a:r>
          <a:r>
            <a:rPr lang="en-US" sz="1300" kern="1200" dirty="0" err="1"/>
            <a:t>akan</a:t>
          </a:r>
          <a:r>
            <a:rPr lang="en-US" sz="1300" kern="1200" dirty="0"/>
            <a:t> </a:t>
          </a:r>
          <a:r>
            <a:rPr lang="en-US" sz="1300" kern="1200" dirty="0" err="1"/>
            <a:t>menghasilkan</a:t>
          </a:r>
          <a:r>
            <a:rPr lang="en-US" sz="1300" kern="1200" dirty="0"/>
            <a:t> </a:t>
          </a:r>
          <a:r>
            <a:rPr lang="en-US" sz="1300" kern="1200" dirty="0" err="1"/>
            <a:t>efektivitas</a:t>
          </a:r>
          <a:r>
            <a:rPr lang="en-US" sz="1300" kern="1200" dirty="0"/>
            <a:t> </a:t>
          </a:r>
          <a:r>
            <a:rPr lang="en-US" sz="1300" kern="1200" dirty="0" err="1"/>
            <a:t>pelaksanaan</a:t>
          </a:r>
          <a:r>
            <a:rPr lang="en-US" sz="1300" kern="1200" dirty="0"/>
            <a:t> </a:t>
          </a:r>
          <a:r>
            <a:rPr lang="en-US" sz="1300" kern="1200" dirty="0" err="1"/>
            <a:t>reviu</a:t>
          </a:r>
          <a:r>
            <a:rPr lang="en-US" sz="1300" kern="1200" dirty="0"/>
            <a:t> </a:t>
          </a:r>
          <a:r>
            <a:rPr lang="en-US" sz="1300" kern="1200" dirty="0" err="1"/>
            <a:t>dalam</a:t>
          </a:r>
          <a:r>
            <a:rPr lang="en-US" sz="1300" kern="1200" dirty="0"/>
            <a:t> </a:t>
          </a:r>
          <a:r>
            <a:rPr lang="en-US" sz="1300" kern="1200" dirty="0" err="1"/>
            <a:t>pelaksanaan</a:t>
          </a:r>
          <a:r>
            <a:rPr lang="en-US" sz="1300" kern="1200" dirty="0"/>
            <a:t> </a:t>
          </a:r>
          <a:r>
            <a:rPr lang="en-US" sz="1300" kern="1200" dirty="0" err="1"/>
            <a:t>verifikasi</a:t>
          </a:r>
          <a:r>
            <a:rPr lang="en-US" sz="1300" kern="1200" dirty="0"/>
            <a:t> dan </a:t>
          </a:r>
          <a:r>
            <a:rPr lang="en-US" sz="1300" kern="1200" dirty="0" err="1"/>
            <a:t>validasi</a:t>
          </a:r>
          <a:endParaRPr lang="en-US" sz="1300" kern="1200" dirty="0"/>
        </a:p>
        <a:p>
          <a:pPr marL="288925" lvl="1" indent="-28892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Penyusunan</a:t>
          </a:r>
          <a:r>
            <a:rPr lang="en-US" sz="1300" kern="1200" dirty="0"/>
            <a:t> </a:t>
          </a:r>
          <a:r>
            <a:rPr lang="en-US" sz="1300" kern="1200" dirty="0" err="1"/>
            <a:t>tim</a:t>
          </a:r>
          <a:r>
            <a:rPr lang="en-US" sz="1300" kern="1200" dirty="0"/>
            <a:t> </a:t>
          </a:r>
          <a:r>
            <a:rPr lang="en-US" sz="1300" kern="1200" dirty="0" err="1"/>
            <a:t>reviu</a:t>
          </a:r>
          <a:r>
            <a:rPr lang="en-US" sz="1300" kern="1200" dirty="0"/>
            <a:t> </a:t>
          </a:r>
          <a:r>
            <a:rPr lang="en-US" sz="1300" kern="1200" dirty="0" err="1"/>
            <a:t>dengan</a:t>
          </a:r>
          <a:r>
            <a:rPr lang="en-US" sz="1300" kern="1200" dirty="0"/>
            <a:t> </a:t>
          </a:r>
          <a:r>
            <a:rPr lang="en-US" sz="1300" kern="1200" dirty="0" err="1"/>
            <a:t>mempertimbangkan</a:t>
          </a:r>
          <a:r>
            <a:rPr lang="en-US" sz="1300" kern="1200" dirty="0"/>
            <a:t> </a:t>
          </a:r>
          <a:r>
            <a:rPr lang="en-US" sz="1300" kern="1200" dirty="0" err="1"/>
            <a:t>kompetensi</a:t>
          </a:r>
          <a:r>
            <a:rPr lang="en-US" sz="1300" kern="1200" dirty="0"/>
            <a:t> </a:t>
          </a:r>
          <a:r>
            <a:rPr lang="en-US" sz="1300" kern="1200" dirty="0" err="1"/>
            <a:t>teknis</a:t>
          </a:r>
          <a:r>
            <a:rPr lang="en-US" sz="1300" kern="1200" dirty="0"/>
            <a:t>, </a:t>
          </a:r>
          <a:r>
            <a:rPr lang="en-US" sz="1300" kern="1200" dirty="0" err="1"/>
            <a:t>jumlah</a:t>
          </a:r>
          <a:r>
            <a:rPr lang="en-US" sz="1300" kern="1200" dirty="0"/>
            <a:t> </a:t>
          </a:r>
          <a:r>
            <a:rPr lang="en-US" sz="1300" kern="1200" dirty="0" err="1"/>
            <a:t>personil</a:t>
          </a:r>
          <a:r>
            <a:rPr lang="en-US" sz="1300" kern="1200" dirty="0"/>
            <a:t> dan </a:t>
          </a:r>
          <a:r>
            <a:rPr lang="en-US" sz="1300" kern="1200" dirty="0" err="1"/>
            <a:t>beban</a:t>
          </a:r>
          <a:r>
            <a:rPr lang="en-US" sz="1300" kern="1200" dirty="0"/>
            <a:t> </a:t>
          </a:r>
          <a:r>
            <a:rPr lang="en-US" sz="1300" kern="1200" dirty="0" err="1"/>
            <a:t>kerja</a:t>
          </a:r>
          <a:r>
            <a:rPr lang="en-US" sz="1300" kern="1200" dirty="0"/>
            <a:t>. </a:t>
          </a:r>
          <a:r>
            <a:rPr lang="en-US" sz="1300" kern="1200" dirty="0" err="1"/>
            <a:t>Penyusunan</a:t>
          </a:r>
          <a:r>
            <a:rPr lang="en-US" sz="1300" kern="1200" dirty="0"/>
            <a:t> </a:t>
          </a:r>
          <a:r>
            <a:rPr lang="en-US" sz="1300" kern="1200" dirty="0" err="1"/>
            <a:t>surat</a:t>
          </a:r>
          <a:r>
            <a:rPr lang="en-US" sz="1300" kern="1200" dirty="0"/>
            <a:t> </a:t>
          </a:r>
          <a:r>
            <a:rPr lang="en-US" sz="1300" kern="1200" dirty="0" err="1"/>
            <a:t>tugas</a:t>
          </a:r>
          <a:r>
            <a:rPr lang="en-US" sz="1300" kern="1200" dirty="0"/>
            <a:t> </a:t>
          </a:r>
          <a:r>
            <a:rPr lang="en-US" sz="1300" kern="1200" dirty="0" err="1"/>
            <a:t>menjelaskan</a:t>
          </a:r>
          <a:r>
            <a:rPr lang="en-US" sz="1300" kern="1200" dirty="0"/>
            <a:t> </a:t>
          </a:r>
          <a:r>
            <a:rPr lang="en-US" sz="1300" kern="1200" dirty="0" err="1"/>
            <a:t>susunan</a:t>
          </a:r>
          <a:r>
            <a:rPr lang="en-US" sz="1300" kern="1200" dirty="0"/>
            <a:t> </a:t>
          </a:r>
          <a:r>
            <a:rPr lang="en-US" sz="1300" kern="1200" dirty="0" err="1"/>
            <a:t>tim</a:t>
          </a:r>
          <a:r>
            <a:rPr lang="en-US" sz="1300" kern="1200" dirty="0"/>
            <a:t>, </a:t>
          </a:r>
          <a:r>
            <a:rPr lang="en-US" sz="1300" kern="1200" dirty="0" err="1"/>
            <a:t>ruang</a:t>
          </a:r>
          <a:r>
            <a:rPr lang="en-US" sz="1300" kern="1200" dirty="0"/>
            <a:t> </a:t>
          </a:r>
          <a:r>
            <a:rPr lang="en-US" sz="1300" kern="1200" dirty="0" err="1"/>
            <a:t>lingkup</a:t>
          </a:r>
          <a:r>
            <a:rPr lang="en-US" sz="1300" kern="1200" dirty="0"/>
            <a:t> </a:t>
          </a:r>
          <a:r>
            <a:rPr lang="en-US" sz="1300" kern="1200" dirty="0" err="1"/>
            <a:t>reviu</a:t>
          </a:r>
          <a:r>
            <a:rPr lang="en-US" sz="1300" kern="1200" dirty="0"/>
            <a:t>, </a:t>
          </a:r>
          <a:r>
            <a:rPr lang="en-US" sz="1300" kern="1200" dirty="0" err="1"/>
            <a:t>lokasi</a:t>
          </a:r>
          <a:r>
            <a:rPr lang="en-US" sz="1300" kern="1200" dirty="0"/>
            <a:t> dan </a:t>
          </a:r>
          <a:r>
            <a:rPr lang="en-US" sz="1300" kern="1200" dirty="0" err="1"/>
            <a:t>jadwal</a:t>
          </a:r>
          <a:r>
            <a:rPr lang="en-US" sz="1300" kern="1200" dirty="0"/>
            <a:t> </a:t>
          </a:r>
          <a:r>
            <a:rPr lang="en-US" sz="1300" kern="1200" dirty="0" err="1"/>
            <a:t>waktu</a:t>
          </a:r>
          <a:r>
            <a:rPr lang="en-US" sz="1300" kern="1200" dirty="0"/>
            <a:t> </a:t>
          </a:r>
          <a:r>
            <a:rPr lang="en-US" sz="1300" kern="1200" dirty="0" err="1"/>
            <a:t>pelaksanaan</a:t>
          </a:r>
          <a:r>
            <a:rPr lang="en-US" sz="1300" kern="1200" dirty="0"/>
            <a:t> </a:t>
          </a:r>
          <a:r>
            <a:rPr lang="en-US" sz="1300" kern="1200" dirty="0" err="1"/>
            <a:t>reviu</a:t>
          </a:r>
          <a:endParaRPr lang="en-US" sz="1300" kern="1200" dirty="0"/>
        </a:p>
        <a:p>
          <a:pPr marL="288925" lvl="1" indent="-28892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Pemahaman</a:t>
          </a:r>
          <a:r>
            <a:rPr lang="en-US" sz="1300" kern="1200" dirty="0"/>
            <a:t> </a:t>
          </a:r>
          <a:r>
            <a:rPr lang="en-US" sz="1300" kern="1200" dirty="0" err="1"/>
            <a:t>objek</a:t>
          </a:r>
          <a:r>
            <a:rPr lang="en-US" sz="1300" kern="1200" dirty="0"/>
            <a:t> </a:t>
          </a:r>
          <a:r>
            <a:rPr lang="en-US" sz="1300" kern="1200" dirty="0" err="1"/>
            <a:t>reviu</a:t>
          </a:r>
          <a:r>
            <a:rPr lang="en-US" sz="1300" kern="1200" dirty="0"/>
            <a:t> dan </a:t>
          </a:r>
          <a:r>
            <a:rPr lang="en-US" sz="1300" kern="1200" dirty="0" err="1"/>
            <a:t>peraturan</a:t>
          </a:r>
          <a:r>
            <a:rPr lang="en-US" sz="1300" kern="1200" dirty="0"/>
            <a:t> </a:t>
          </a:r>
          <a:r>
            <a:rPr lang="en-US" sz="1300" kern="1200" dirty="0" err="1"/>
            <a:t>terkait</a:t>
          </a:r>
          <a:r>
            <a:rPr lang="en-US" sz="1300" kern="1200" dirty="0"/>
            <a:t> </a:t>
          </a:r>
          <a:r>
            <a:rPr lang="en-US" sz="1300" kern="1200" dirty="0" err="1"/>
            <a:t>penyusunan</a:t>
          </a:r>
          <a:r>
            <a:rPr lang="en-US" sz="1300" kern="1200" dirty="0"/>
            <a:t> LPPD yang </a:t>
          </a:r>
          <a:r>
            <a:rPr lang="en-US" sz="1300" kern="1200" dirty="0" err="1"/>
            <a:t>dituangkan</a:t>
          </a:r>
          <a:r>
            <a:rPr lang="en-US" sz="1300" kern="1200" dirty="0"/>
            <a:t> </a:t>
          </a:r>
          <a:r>
            <a:rPr lang="en-US" sz="1300" kern="1200" dirty="0" err="1"/>
            <a:t>dalam</a:t>
          </a:r>
          <a:r>
            <a:rPr lang="en-US" sz="1300" kern="1200" dirty="0"/>
            <a:t> Program </a:t>
          </a:r>
          <a:r>
            <a:rPr lang="en-US" sz="1300" kern="1200" dirty="0" err="1"/>
            <a:t>Kerja</a:t>
          </a:r>
          <a:r>
            <a:rPr lang="en-US" sz="1300" kern="1200" dirty="0"/>
            <a:t> </a:t>
          </a:r>
          <a:r>
            <a:rPr lang="en-US" sz="1300" kern="1200" dirty="0" err="1"/>
            <a:t>Reviu</a:t>
          </a:r>
          <a:endParaRPr lang="en-US" sz="1300" kern="1200" dirty="0"/>
        </a:p>
      </dsp:txBody>
      <dsp:txXfrm>
        <a:off x="4478705" y="782714"/>
        <a:ext cx="3928653" cy="40680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8B1C9-F9DA-4C2C-A531-D2107566DC72}">
      <dsp:nvSpPr>
        <dsp:cNvPr id="0" name=""/>
        <dsp:cNvSpPr/>
      </dsp:nvSpPr>
      <dsp:spPr>
        <a:xfrm>
          <a:off x="0" y="238599"/>
          <a:ext cx="8407400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Pelaksanaan</a:t>
          </a:r>
          <a:r>
            <a:rPr lang="en-US" sz="2200" kern="1200" dirty="0"/>
            <a:t> </a:t>
          </a:r>
          <a:r>
            <a:rPr lang="en-US" sz="2200" kern="1200" dirty="0" err="1"/>
            <a:t>Reviu</a:t>
          </a:r>
          <a:endParaRPr lang="en-US" sz="2200" kern="1200" dirty="0"/>
        </a:p>
      </dsp:txBody>
      <dsp:txXfrm>
        <a:off x="0" y="238599"/>
        <a:ext cx="8407400" cy="662400"/>
      </dsp:txXfrm>
    </dsp:sp>
    <dsp:sp modelId="{75AB63CB-452E-4B3B-A283-5387FFB8EFD9}">
      <dsp:nvSpPr>
        <dsp:cNvPr id="0" name=""/>
        <dsp:cNvSpPr/>
      </dsp:nvSpPr>
      <dsp:spPr>
        <a:xfrm>
          <a:off x="0" y="1158104"/>
          <a:ext cx="8407400" cy="38624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342900" lvl="1" indent="-28575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Pelaksanaan</a:t>
          </a:r>
          <a:r>
            <a:rPr lang="en-US" sz="2200" kern="1200" dirty="0"/>
            <a:t> </a:t>
          </a:r>
          <a:r>
            <a:rPr lang="en-US" sz="2200" kern="1200" dirty="0" err="1"/>
            <a:t>reviu</a:t>
          </a:r>
          <a:r>
            <a:rPr lang="en-US" sz="2200" kern="1200" dirty="0"/>
            <a:t> </a:t>
          </a:r>
          <a:r>
            <a:rPr lang="en-US" sz="2200" kern="1200" dirty="0" err="1"/>
            <a:t>dilakukan</a:t>
          </a:r>
          <a:r>
            <a:rPr lang="en-US" sz="2200" kern="1200" dirty="0"/>
            <a:t> </a:t>
          </a:r>
          <a:r>
            <a:rPr lang="en-US" sz="2200" kern="1200" dirty="0" err="1"/>
            <a:t>dengan</a:t>
          </a:r>
          <a:r>
            <a:rPr lang="en-US" sz="2200" kern="1200" dirty="0"/>
            <a:t> </a:t>
          </a:r>
          <a:r>
            <a:rPr lang="en-US" sz="2200" kern="1200" dirty="0" err="1"/>
            <a:t>cara</a:t>
          </a:r>
          <a:r>
            <a:rPr lang="en-US" sz="2200" kern="1200" dirty="0"/>
            <a:t> desk </a:t>
          </a:r>
          <a:r>
            <a:rPr lang="en-US" sz="2200" kern="1200" dirty="0" err="1"/>
            <a:t>melalui</a:t>
          </a:r>
          <a:r>
            <a:rPr lang="en-US" sz="2200" kern="1200" dirty="0"/>
            <a:t> </a:t>
          </a:r>
          <a:r>
            <a:rPr lang="en-US" sz="2200" kern="1200" dirty="0" err="1"/>
            <a:t>koordinasi</a:t>
          </a:r>
          <a:r>
            <a:rPr lang="en-US" sz="2200" kern="1200" dirty="0"/>
            <a:t> </a:t>
          </a:r>
          <a:r>
            <a:rPr lang="en-US" sz="2200" kern="1200" dirty="0" err="1"/>
            <a:t>dengan</a:t>
          </a:r>
          <a:r>
            <a:rPr lang="en-US" sz="2200" kern="1200" dirty="0"/>
            <a:t> </a:t>
          </a:r>
          <a:r>
            <a:rPr lang="en-US" sz="2200" kern="1200" dirty="0" err="1"/>
            <a:t>tim</a:t>
          </a:r>
          <a:r>
            <a:rPr lang="en-US" sz="2200" kern="1200" dirty="0"/>
            <a:t> </a:t>
          </a:r>
          <a:r>
            <a:rPr lang="en-US" sz="2200" kern="1200" dirty="0" err="1"/>
            <a:t>penyusun</a:t>
          </a:r>
          <a:r>
            <a:rPr lang="en-US" sz="2200" kern="1200" dirty="0"/>
            <a:t> LPPD</a:t>
          </a:r>
        </a:p>
        <a:p>
          <a:pPr marL="342900" lvl="1" indent="-28575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Pembagian</a:t>
          </a:r>
          <a:r>
            <a:rPr lang="en-US" sz="2200" kern="1200" dirty="0"/>
            <a:t> </a:t>
          </a:r>
          <a:r>
            <a:rPr lang="en-US" sz="2200" kern="1200" dirty="0" err="1"/>
            <a:t>tugas</a:t>
          </a:r>
          <a:r>
            <a:rPr lang="en-US" sz="2200" kern="1200" dirty="0"/>
            <a:t> </a:t>
          </a:r>
          <a:r>
            <a:rPr lang="en-US" sz="2200" kern="1200" dirty="0" err="1"/>
            <a:t>tim</a:t>
          </a:r>
          <a:r>
            <a:rPr lang="en-US" sz="2200" kern="1200" dirty="0"/>
            <a:t> </a:t>
          </a:r>
          <a:r>
            <a:rPr lang="en-US" sz="2200" kern="1200" dirty="0" err="1"/>
            <a:t>reviu</a:t>
          </a:r>
          <a:r>
            <a:rPr lang="en-US" sz="2200" kern="1200" dirty="0"/>
            <a:t> </a:t>
          </a:r>
          <a:r>
            <a:rPr lang="en-US" sz="2200" kern="1200" dirty="0" err="1"/>
            <a:t>meliputi</a:t>
          </a:r>
          <a:r>
            <a:rPr lang="en-US" sz="2200" kern="1200" dirty="0"/>
            <a:t> : </a:t>
          </a:r>
        </a:p>
        <a:p>
          <a:pPr marL="690880" lvl="2" indent="-344805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200" kern="1200" dirty="0" err="1"/>
            <a:t>Pencermatan</a:t>
          </a:r>
          <a:r>
            <a:rPr lang="en-US" sz="2200" kern="1200" dirty="0"/>
            <a:t> </a:t>
          </a:r>
          <a:r>
            <a:rPr lang="en-US" sz="2200" kern="1200" dirty="0" err="1"/>
            <a:t>kesesuaian</a:t>
          </a:r>
          <a:r>
            <a:rPr lang="en-US" sz="2200" kern="1200" dirty="0"/>
            <a:t> </a:t>
          </a:r>
          <a:r>
            <a:rPr lang="en-US" sz="2200" kern="1200" dirty="0" err="1"/>
            <a:t>materi</a:t>
          </a:r>
          <a:r>
            <a:rPr lang="en-US" sz="2200" kern="1200" dirty="0"/>
            <a:t> dan </a:t>
          </a:r>
          <a:r>
            <a:rPr lang="en-US" sz="2200" kern="1200" dirty="0" err="1"/>
            <a:t>sistematika</a:t>
          </a:r>
          <a:r>
            <a:rPr lang="en-US" sz="2200" kern="1200" dirty="0"/>
            <a:t> Draft LPPD</a:t>
          </a:r>
        </a:p>
        <a:p>
          <a:pPr marL="690880" lvl="2" indent="-344805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200" kern="1200" dirty="0" err="1"/>
            <a:t>Pencermatan</a:t>
          </a:r>
          <a:r>
            <a:rPr lang="en-US" sz="2200" kern="1200" dirty="0"/>
            <a:t> data </a:t>
          </a:r>
          <a:r>
            <a:rPr lang="en-US" sz="2200" kern="1200" dirty="0" err="1"/>
            <a:t>dukung</a:t>
          </a:r>
          <a:r>
            <a:rPr lang="en-US" sz="2200" kern="1200" dirty="0"/>
            <a:t> IKK. </a:t>
          </a:r>
          <a:r>
            <a:rPr lang="en-US" sz="2200" kern="1200" dirty="0" err="1"/>
            <a:t>Pencermatan</a:t>
          </a:r>
          <a:r>
            <a:rPr lang="en-US" sz="2200" kern="1200" dirty="0"/>
            <a:t> data </a:t>
          </a:r>
          <a:r>
            <a:rPr lang="en-US" sz="2200" kern="1200" dirty="0" err="1"/>
            <a:t>dukung</a:t>
          </a:r>
          <a:r>
            <a:rPr lang="en-US" sz="2200" kern="1200" dirty="0"/>
            <a:t> </a:t>
          </a:r>
          <a:r>
            <a:rPr lang="en-US" sz="2200" kern="1200" dirty="0" err="1"/>
            <a:t>dilakukan</a:t>
          </a:r>
          <a:r>
            <a:rPr lang="en-US" sz="2200" kern="1200" dirty="0"/>
            <a:t> </a:t>
          </a:r>
          <a:r>
            <a:rPr lang="en-US" sz="2200" kern="1200" dirty="0" err="1"/>
            <a:t>dengan</a:t>
          </a:r>
          <a:r>
            <a:rPr lang="en-US" sz="2200" kern="1200" dirty="0"/>
            <a:t> </a:t>
          </a:r>
          <a:r>
            <a:rPr lang="en-US" sz="2200" kern="1200" dirty="0" err="1"/>
            <a:t>melakukan</a:t>
          </a:r>
          <a:r>
            <a:rPr lang="en-US" sz="2200" kern="1200" dirty="0"/>
            <a:t> </a:t>
          </a:r>
          <a:r>
            <a:rPr lang="en-US" sz="2200" kern="1200" dirty="0" err="1"/>
            <a:t>penelitian</a:t>
          </a:r>
          <a:r>
            <a:rPr lang="en-US" sz="2200" kern="1200" dirty="0"/>
            <a:t> </a:t>
          </a:r>
          <a:r>
            <a:rPr lang="en-US" sz="2200" kern="1200" dirty="0" err="1"/>
            <a:t>mengenai</a:t>
          </a:r>
          <a:r>
            <a:rPr lang="en-US" sz="2200" kern="1200" dirty="0"/>
            <a:t> </a:t>
          </a:r>
          <a:r>
            <a:rPr lang="en-US" sz="2200" kern="1200" dirty="0" err="1"/>
            <a:t>sumber</a:t>
          </a:r>
          <a:r>
            <a:rPr lang="en-US" sz="2200" kern="1200" dirty="0"/>
            <a:t> </a:t>
          </a:r>
          <a:r>
            <a:rPr lang="en-US" sz="2200" kern="1200" dirty="0" err="1"/>
            <a:t>daya</a:t>
          </a:r>
          <a:r>
            <a:rPr lang="en-US" sz="2200" kern="1200" dirty="0"/>
            <a:t>, </a:t>
          </a:r>
          <a:r>
            <a:rPr lang="en-US" sz="2200" kern="1200" dirty="0" err="1"/>
            <a:t>akurasi</a:t>
          </a:r>
          <a:r>
            <a:rPr lang="en-US" sz="2200" kern="1200" dirty="0"/>
            <a:t> </a:t>
          </a:r>
          <a:r>
            <a:rPr lang="en-US" sz="2200" kern="1200" dirty="0" err="1"/>
            <a:t>penghitungan</a:t>
          </a:r>
          <a:r>
            <a:rPr lang="en-US" sz="2200" kern="1200" dirty="0"/>
            <a:t> dan </a:t>
          </a:r>
          <a:r>
            <a:rPr lang="en-US" sz="2200" kern="1200" dirty="0" err="1"/>
            <a:t>kebenaran</a:t>
          </a:r>
          <a:r>
            <a:rPr lang="en-US" sz="2200" kern="1200" dirty="0"/>
            <a:t> yang </a:t>
          </a:r>
          <a:r>
            <a:rPr lang="en-US" sz="2200" kern="1200" dirty="0" err="1"/>
            <a:t>meliputi</a:t>
          </a:r>
          <a:r>
            <a:rPr lang="en-US" sz="2200" kern="1200" dirty="0"/>
            <a:t> IKK </a:t>
          </a:r>
          <a:r>
            <a:rPr lang="en-US" sz="2200" kern="1200" dirty="0" err="1"/>
            <a:t>atas</a:t>
          </a:r>
          <a:r>
            <a:rPr lang="en-US" sz="2200" kern="1200" dirty="0"/>
            <a:t> </a:t>
          </a:r>
          <a:r>
            <a:rPr lang="en-US" sz="2200" kern="1200" dirty="0" err="1"/>
            <a:t>tataran</a:t>
          </a:r>
          <a:r>
            <a:rPr lang="en-US" sz="2200" kern="1200" dirty="0"/>
            <a:t> </a:t>
          </a:r>
          <a:r>
            <a:rPr lang="en-US" sz="2200" kern="1200" dirty="0" err="1"/>
            <a:t>pengambil</a:t>
          </a:r>
          <a:r>
            <a:rPr lang="en-US" sz="2200" kern="1200" dirty="0"/>
            <a:t> </a:t>
          </a:r>
          <a:r>
            <a:rPr lang="en-US" sz="2200" kern="1200" dirty="0" err="1"/>
            <a:t>kebijakan</a:t>
          </a:r>
          <a:r>
            <a:rPr lang="en-US" sz="2200" kern="1200" dirty="0"/>
            <a:t>, </a:t>
          </a:r>
          <a:r>
            <a:rPr lang="en-US" sz="2200" kern="1200" dirty="0" err="1"/>
            <a:t>tataran</a:t>
          </a:r>
          <a:r>
            <a:rPr lang="en-US" sz="2200" kern="1200" dirty="0"/>
            <a:t> </a:t>
          </a:r>
          <a:r>
            <a:rPr lang="en-US" sz="2200" kern="1200" dirty="0" err="1"/>
            <a:t>pelaksana</a:t>
          </a:r>
          <a:r>
            <a:rPr lang="en-US" sz="2200" kern="1200" dirty="0"/>
            <a:t> </a:t>
          </a:r>
          <a:r>
            <a:rPr lang="en-US" sz="2200" kern="1200" dirty="0" err="1"/>
            <a:t>kebijakan</a:t>
          </a:r>
          <a:r>
            <a:rPr lang="en-US" sz="2200" kern="1200" dirty="0"/>
            <a:t> </a:t>
          </a:r>
          <a:r>
            <a:rPr lang="en-US" sz="2200" kern="1200" dirty="0" err="1"/>
            <a:t>administrasi</a:t>
          </a:r>
          <a:r>
            <a:rPr lang="en-US" sz="2200" kern="1200" dirty="0"/>
            <a:t> </a:t>
          </a:r>
          <a:r>
            <a:rPr lang="en-US" sz="2200" kern="1200" dirty="0" err="1"/>
            <a:t>umum</a:t>
          </a:r>
          <a:r>
            <a:rPr lang="en-US" sz="2200" kern="1200" dirty="0"/>
            <a:t>, </a:t>
          </a:r>
          <a:r>
            <a:rPr lang="en-US" sz="2200" kern="1200" dirty="0" err="1"/>
            <a:t>tataran</a:t>
          </a:r>
          <a:r>
            <a:rPr lang="en-US" sz="2200" kern="1200" dirty="0"/>
            <a:t> </a:t>
          </a:r>
          <a:r>
            <a:rPr lang="en-US" sz="2200" kern="1200" dirty="0" err="1"/>
            <a:t>pelaksana</a:t>
          </a:r>
          <a:r>
            <a:rPr lang="en-US" sz="2200" kern="1200" dirty="0"/>
            <a:t> </a:t>
          </a:r>
          <a:r>
            <a:rPr lang="en-US" sz="2200" kern="1200" dirty="0" err="1"/>
            <a:t>kebijakan</a:t>
          </a:r>
          <a:r>
            <a:rPr lang="en-US" sz="2200" kern="1200" dirty="0"/>
            <a:t> </a:t>
          </a:r>
          <a:r>
            <a:rPr lang="en-US" sz="2200" kern="1200" dirty="0" err="1"/>
            <a:t>tingkat</a:t>
          </a:r>
          <a:r>
            <a:rPr lang="en-US" sz="2200" kern="1200" dirty="0"/>
            <a:t> </a:t>
          </a:r>
          <a:r>
            <a:rPr lang="en-US" sz="2200" kern="1200" dirty="0" err="1"/>
            <a:t>capaian</a:t>
          </a:r>
          <a:r>
            <a:rPr lang="en-US" sz="2200" kern="1200" dirty="0"/>
            <a:t> </a:t>
          </a:r>
          <a:r>
            <a:rPr lang="en-US" sz="2200" kern="1200" dirty="0" err="1"/>
            <a:t>kinerja</a:t>
          </a:r>
          <a:r>
            <a:rPr lang="en-US" sz="2200" kern="1200" dirty="0"/>
            <a:t> </a:t>
          </a:r>
          <a:r>
            <a:rPr lang="en-US" sz="2200" kern="1200" dirty="0" err="1"/>
            <a:t>urusan</a:t>
          </a:r>
          <a:r>
            <a:rPr lang="en-US" sz="2200" kern="1200" dirty="0"/>
            <a:t> </a:t>
          </a:r>
          <a:r>
            <a:rPr lang="en-US" sz="2200" kern="1200" dirty="0" err="1"/>
            <a:t>wajib</a:t>
          </a:r>
          <a:r>
            <a:rPr lang="en-US" sz="2200" kern="1200" dirty="0"/>
            <a:t> dan </a:t>
          </a:r>
          <a:r>
            <a:rPr lang="en-US" sz="2200" kern="1200" dirty="0" err="1"/>
            <a:t>pilihan</a:t>
          </a:r>
          <a:r>
            <a:rPr lang="en-US" sz="2200" kern="1200" dirty="0"/>
            <a:t> dan </a:t>
          </a:r>
          <a:r>
            <a:rPr lang="en-US" sz="2200" kern="1200" dirty="0" err="1"/>
            <a:t>tataran</a:t>
          </a:r>
          <a:r>
            <a:rPr lang="en-US" sz="2200" kern="1200" dirty="0"/>
            <a:t> </a:t>
          </a:r>
          <a:r>
            <a:rPr lang="en-US" sz="2200" kern="1200" dirty="0" err="1"/>
            <a:t>pelaksana</a:t>
          </a:r>
          <a:r>
            <a:rPr lang="en-US" sz="2200" kern="1200" dirty="0"/>
            <a:t> </a:t>
          </a:r>
          <a:r>
            <a:rPr lang="en-US" sz="2200" kern="1200" dirty="0" err="1"/>
            <a:t>kebijakan</a:t>
          </a:r>
          <a:r>
            <a:rPr lang="en-US" sz="2200" kern="1200" dirty="0"/>
            <a:t> </a:t>
          </a:r>
          <a:r>
            <a:rPr lang="en-US" sz="2200" kern="1200" dirty="0" err="1"/>
            <a:t>aspek</a:t>
          </a:r>
          <a:r>
            <a:rPr lang="en-US" sz="2200" kern="1200" dirty="0"/>
            <a:t> </a:t>
          </a:r>
          <a:r>
            <a:rPr lang="en-US" sz="2200" kern="1200" dirty="0" err="1"/>
            <a:t>tingkat</a:t>
          </a:r>
          <a:r>
            <a:rPr lang="en-US" sz="2200" kern="1200" dirty="0"/>
            <a:t> </a:t>
          </a:r>
          <a:r>
            <a:rPr lang="en-US" sz="2200" kern="1200" dirty="0" err="1"/>
            <a:t>capaian</a:t>
          </a:r>
          <a:r>
            <a:rPr lang="en-US" sz="2200" kern="1200" dirty="0"/>
            <a:t> </a:t>
          </a:r>
          <a:r>
            <a:rPr lang="en-US" sz="2200" kern="1200" dirty="0" err="1"/>
            <a:t>kinerja</a:t>
          </a:r>
          <a:r>
            <a:rPr lang="en-US" sz="2200" kern="1200" dirty="0"/>
            <a:t> </a:t>
          </a:r>
          <a:r>
            <a:rPr lang="en-US" sz="2200" kern="1200" dirty="0" err="1"/>
            <a:t>fungsi</a:t>
          </a:r>
          <a:r>
            <a:rPr lang="en-US" sz="2200" kern="1200" dirty="0"/>
            <a:t> </a:t>
          </a:r>
          <a:r>
            <a:rPr lang="en-US" sz="2200" kern="1200" dirty="0" err="1"/>
            <a:t>penunjang</a:t>
          </a:r>
          <a:r>
            <a:rPr lang="en-US" sz="2200" kern="1200" dirty="0"/>
            <a:t> dan </a:t>
          </a:r>
          <a:r>
            <a:rPr lang="en-US" sz="2200" kern="1200" dirty="0" err="1"/>
            <a:t>urusan</a:t>
          </a:r>
          <a:r>
            <a:rPr lang="en-US" sz="2200" kern="1200" dirty="0"/>
            <a:t> </a:t>
          </a:r>
          <a:r>
            <a:rPr lang="en-US" sz="2200" kern="1200" dirty="0" err="1"/>
            <a:t>pemerintahan</a:t>
          </a:r>
          <a:r>
            <a:rPr lang="en-US" sz="2200" kern="1200" dirty="0"/>
            <a:t> </a:t>
          </a:r>
          <a:r>
            <a:rPr lang="en-US" sz="2200" kern="1200" dirty="0" err="1"/>
            <a:t>umum</a:t>
          </a:r>
          <a:endParaRPr lang="en-US" sz="2200" kern="1200" dirty="0"/>
        </a:p>
      </dsp:txBody>
      <dsp:txXfrm>
        <a:off x="0" y="1158104"/>
        <a:ext cx="8407400" cy="38624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8B1C9-F9DA-4C2C-A531-D2107566DC72}">
      <dsp:nvSpPr>
        <dsp:cNvPr id="0" name=""/>
        <dsp:cNvSpPr/>
      </dsp:nvSpPr>
      <dsp:spPr>
        <a:xfrm>
          <a:off x="0" y="373873"/>
          <a:ext cx="8407400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Pelaporan</a:t>
          </a:r>
          <a:r>
            <a:rPr lang="en-US" sz="1600" kern="1200" dirty="0"/>
            <a:t> </a:t>
          </a:r>
          <a:r>
            <a:rPr lang="en-US" sz="1600" kern="1200" dirty="0" err="1"/>
            <a:t>Reviu</a:t>
          </a:r>
          <a:endParaRPr lang="en-US" sz="1600" kern="1200" dirty="0"/>
        </a:p>
      </dsp:txBody>
      <dsp:txXfrm>
        <a:off x="0" y="373873"/>
        <a:ext cx="8407400" cy="489600"/>
      </dsp:txXfrm>
    </dsp:sp>
    <dsp:sp modelId="{75AB63CB-452E-4B3B-A283-5387FFB8EFD9}">
      <dsp:nvSpPr>
        <dsp:cNvPr id="0" name=""/>
        <dsp:cNvSpPr/>
      </dsp:nvSpPr>
      <dsp:spPr>
        <a:xfrm>
          <a:off x="0" y="992137"/>
          <a:ext cx="8407400" cy="38931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224155" lvl="1" indent="-167005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Pelaporan</a:t>
          </a:r>
          <a:r>
            <a:rPr lang="en-US" sz="1600" kern="1200" dirty="0"/>
            <a:t> </a:t>
          </a:r>
          <a:r>
            <a:rPr lang="en-US" sz="1600" kern="1200" dirty="0" err="1"/>
            <a:t>hasil</a:t>
          </a:r>
          <a:r>
            <a:rPr lang="en-US" sz="1600" kern="1200" dirty="0"/>
            <a:t> </a:t>
          </a:r>
          <a:r>
            <a:rPr lang="en-US" sz="1600" kern="1200" dirty="0" err="1"/>
            <a:t>reviu</a:t>
          </a:r>
          <a:r>
            <a:rPr lang="en-US" sz="1600" kern="1200" dirty="0"/>
            <a:t> LPPD </a:t>
          </a:r>
          <a:r>
            <a:rPr lang="en-US" sz="1600" kern="1200" dirty="0" err="1"/>
            <a:t>mengungkapkan</a:t>
          </a:r>
          <a:r>
            <a:rPr lang="en-US" sz="1600" kern="1200" dirty="0"/>
            <a:t> </a:t>
          </a:r>
          <a:r>
            <a:rPr lang="en-US" sz="1600" kern="1200" dirty="0" err="1"/>
            <a:t>tujuan</a:t>
          </a:r>
          <a:r>
            <a:rPr lang="en-US" sz="1600" kern="1200" dirty="0"/>
            <a:t> dan </a:t>
          </a:r>
          <a:r>
            <a:rPr lang="en-US" sz="1600" kern="1200" dirty="0" err="1"/>
            <a:t>alasan</a:t>
          </a:r>
          <a:r>
            <a:rPr lang="en-US" sz="1600" kern="1200" dirty="0"/>
            <a:t> </a:t>
          </a:r>
          <a:r>
            <a:rPr lang="en-US" sz="1600" kern="1200" dirty="0" err="1"/>
            <a:t>pelaksanaan</a:t>
          </a:r>
          <a:r>
            <a:rPr lang="en-US" sz="1600" kern="1200" dirty="0"/>
            <a:t> </a:t>
          </a:r>
          <a:r>
            <a:rPr lang="en-US" sz="1600" kern="1200" dirty="0" err="1"/>
            <a:t>reviu</a:t>
          </a:r>
          <a:r>
            <a:rPr lang="en-US" sz="1600" kern="1200" dirty="0"/>
            <a:t>, </a:t>
          </a:r>
          <a:r>
            <a:rPr lang="en-US" sz="1600" kern="1200" dirty="0" err="1"/>
            <a:t>prosedur</a:t>
          </a:r>
          <a:r>
            <a:rPr lang="en-US" sz="1600" kern="1200" dirty="0"/>
            <a:t> </a:t>
          </a:r>
          <a:r>
            <a:rPr lang="en-US" sz="1600" kern="1200" dirty="0" err="1"/>
            <a:t>reviu</a:t>
          </a:r>
          <a:r>
            <a:rPr lang="en-US" sz="1600" kern="1200" dirty="0"/>
            <a:t> yang </a:t>
          </a:r>
          <a:r>
            <a:rPr lang="en-US" sz="1600" kern="1200" dirty="0" err="1"/>
            <a:t>dilakukan</a:t>
          </a:r>
          <a:r>
            <a:rPr lang="en-US" sz="1600" kern="1200" dirty="0"/>
            <a:t>, </a:t>
          </a:r>
          <a:r>
            <a:rPr lang="en-US" sz="1600" kern="1200" dirty="0" err="1"/>
            <a:t>kesalahan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kelemahan</a:t>
          </a:r>
          <a:r>
            <a:rPr lang="en-US" sz="1600" kern="1200" dirty="0"/>
            <a:t> yang </a:t>
          </a:r>
          <a:r>
            <a:rPr lang="en-US" sz="1600" kern="1200" dirty="0" err="1"/>
            <a:t>ditemui</a:t>
          </a:r>
          <a:r>
            <a:rPr lang="en-US" sz="1600" kern="1200" dirty="0"/>
            <a:t>, </a:t>
          </a:r>
          <a:r>
            <a:rPr lang="en-US" sz="1600" kern="1200" dirty="0" err="1"/>
            <a:t>langkah</a:t>
          </a:r>
          <a:r>
            <a:rPr lang="en-US" sz="1600" kern="1200" dirty="0"/>
            <a:t> </a:t>
          </a:r>
          <a:r>
            <a:rPr lang="en-US" sz="1600" kern="1200" dirty="0" err="1"/>
            <a:t>perbaikan</a:t>
          </a:r>
          <a:r>
            <a:rPr lang="en-US" sz="1600" kern="1200" dirty="0"/>
            <a:t> yang </a:t>
          </a:r>
          <a:r>
            <a:rPr lang="en-US" sz="1600" kern="1200" dirty="0" err="1"/>
            <a:t>disepakati</a:t>
          </a:r>
          <a:r>
            <a:rPr lang="en-US" sz="1600" kern="1200" dirty="0"/>
            <a:t>, </a:t>
          </a:r>
          <a:r>
            <a:rPr lang="en-US" sz="1600" kern="1200" dirty="0" err="1"/>
            <a:t>langkah</a:t>
          </a:r>
          <a:r>
            <a:rPr lang="en-US" sz="1600" kern="1200" dirty="0"/>
            <a:t> </a:t>
          </a:r>
          <a:r>
            <a:rPr lang="en-US" sz="1600" kern="1200" dirty="0" err="1"/>
            <a:t>perbaikan</a:t>
          </a:r>
          <a:r>
            <a:rPr lang="en-US" sz="1600" kern="1200" dirty="0"/>
            <a:t> yang </a:t>
          </a:r>
          <a:r>
            <a:rPr lang="en-US" sz="1600" kern="1200" dirty="0" err="1"/>
            <a:t>telah</a:t>
          </a:r>
          <a:r>
            <a:rPr lang="en-US" sz="1600" kern="1200" dirty="0"/>
            <a:t> </a:t>
          </a:r>
          <a:r>
            <a:rPr lang="en-US" sz="1600" kern="1200" dirty="0" err="1"/>
            <a:t>dilakukan</a:t>
          </a:r>
          <a:r>
            <a:rPr lang="en-US" sz="1600" kern="1200" dirty="0"/>
            <a:t> dan saran </a:t>
          </a:r>
          <a:r>
            <a:rPr lang="en-US" sz="1600" kern="1200" dirty="0" err="1"/>
            <a:t>perbaikan</a:t>
          </a:r>
          <a:r>
            <a:rPr lang="en-US" sz="1600" kern="1200" dirty="0"/>
            <a:t> yang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belum</a:t>
          </a:r>
          <a:r>
            <a:rPr lang="en-US" sz="1600" kern="1200" dirty="0"/>
            <a:t> </a:t>
          </a:r>
          <a:r>
            <a:rPr lang="en-US" sz="1600" kern="1200" dirty="0" err="1"/>
            <a:t>dilaksanakan</a:t>
          </a:r>
          <a:r>
            <a:rPr lang="en-US" sz="1600" kern="1200" dirty="0"/>
            <a:t>.</a:t>
          </a:r>
        </a:p>
        <a:p>
          <a:pPr marL="224155" lvl="1" indent="-167005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Hasil </a:t>
          </a:r>
          <a:r>
            <a:rPr lang="en-US" sz="1600" kern="1200" dirty="0" err="1"/>
            <a:t>reviu</a:t>
          </a:r>
          <a:r>
            <a:rPr lang="en-US" sz="1600" kern="1200" dirty="0"/>
            <a:t> </a:t>
          </a:r>
          <a:r>
            <a:rPr lang="en-US" sz="1600" kern="1200" dirty="0" err="1"/>
            <a:t>berupa</a:t>
          </a:r>
          <a:r>
            <a:rPr lang="en-US" sz="1600" kern="1200" dirty="0"/>
            <a:t> : </a:t>
          </a:r>
        </a:p>
        <a:p>
          <a:pPr marL="513080" lvl="2" indent="-167005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Catatan</a:t>
          </a:r>
          <a:r>
            <a:rPr lang="en-US" sz="1600" kern="1200" dirty="0"/>
            <a:t> Hasil </a:t>
          </a:r>
          <a:r>
            <a:rPr lang="en-US" sz="1600" kern="1200" dirty="0" err="1"/>
            <a:t>Reviu</a:t>
          </a:r>
          <a:r>
            <a:rPr lang="en-US" sz="1600" kern="1200" dirty="0"/>
            <a:t> (CHR)</a:t>
          </a:r>
        </a:p>
        <a:p>
          <a:pPr marL="513080" lvl="2" indent="-167005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Laporan</a:t>
          </a:r>
          <a:r>
            <a:rPr lang="en-US" sz="1600" kern="1200" dirty="0"/>
            <a:t> Hasil </a:t>
          </a:r>
          <a:r>
            <a:rPr lang="en-US" sz="1600" kern="1200" dirty="0" err="1"/>
            <a:t>Reviu</a:t>
          </a:r>
          <a:r>
            <a:rPr lang="en-US" sz="1600" kern="1200" dirty="0"/>
            <a:t> </a:t>
          </a:r>
          <a:r>
            <a:rPr lang="en-US" sz="1600" kern="1200" dirty="0" err="1"/>
            <a:t>berisi</a:t>
          </a:r>
          <a:r>
            <a:rPr lang="en-US" sz="1600" kern="1200" dirty="0"/>
            <a:t> : </a:t>
          </a:r>
        </a:p>
        <a:p>
          <a:pPr marL="513080" lvl="3" indent="-167005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Reviu</a:t>
          </a:r>
          <a:r>
            <a:rPr lang="en-US" sz="1600" kern="1200" dirty="0"/>
            <a:t> </a:t>
          </a:r>
          <a:r>
            <a:rPr lang="en-US" sz="1600" kern="1200" dirty="0" err="1"/>
            <a:t>telah</a:t>
          </a:r>
          <a:r>
            <a:rPr lang="en-US" sz="1600" kern="1200" dirty="0"/>
            <a:t> </a:t>
          </a:r>
          <a:r>
            <a:rPr lang="en-US" sz="1600" kern="1200" dirty="0" err="1"/>
            <a:t>dilakukan</a:t>
          </a:r>
          <a:r>
            <a:rPr lang="en-US" sz="1600" kern="1200" dirty="0"/>
            <a:t> </a:t>
          </a:r>
          <a:r>
            <a:rPr lang="en-US" sz="1600" kern="1200" dirty="0" err="1"/>
            <a:t>atas</a:t>
          </a:r>
          <a:r>
            <a:rPr lang="en-US" sz="1600" kern="1200" dirty="0"/>
            <a:t> LPPD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tahun</a:t>
          </a:r>
          <a:r>
            <a:rPr lang="en-US" sz="1600" kern="1200" dirty="0"/>
            <a:t> yang </a:t>
          </a:r>
          <a:r>
            <a:rPr lang="en-US" sz="1600" kern="1200" dirty="0" err="1"/>
            <a:t>bersangkutan</a:t>
          </a:r>
          <a:r>
            <a:rPr lang="en-US" sz="1600" kern="1200" dirty="0"/>
            <a:t> </a:t>
          </a:r>
        </a:p>
        <a:p>
          <a:pPr marL="513080" lvl="3" indent="-167005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Reviu</a:t>
          </a:r>
          <a:r>
            <a:rPr lang="en-US" sz="1600" kern="1200" dirty="0"/>
            <a:t> </a:t>
          </a:r>
          <a:r>
            <a:rPr lang="en-US" sz="1600" kern="1200" dirty="0" err="1"/>
            <a:t>telah</a:t>
          </a:r>
          <a:r>
            <a:rPr lang="en-US" sz="1600" kern="1200" dirty="0"/>
            <a:t> </a:t>
          </a:r>
          <a:r>
            <a:rPr lang="en-US" sz="1600" kern="1200" dirty="0" err="1"/>
            <a:t>dilaksanakan</a:t>
          </a:r>
          <a:r>
            <a:rPr lang="en-US" sz="1600" kern="1200" dirty="0"/>
            <a:t> </a:t>
          </a:r>
          <a:r>
            <a:rPr lang="en-US" sz="1600" kern="1200" dirty="0" err="1"/>
            <a:t>sesuai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pedoman</a:t>
          </a:r>
          <a:r>
            <a:rPr lang="en-US" sz="1600" kern="1200" dirty="0"/>
            <a:t> </a:t>
          </a:r>
          <a:r>
            <a:rPr lang="en-US" sz="1600" kern="1200" dirty="0" err="1"/>
            <a:t>reviu</a:t>
          </a:r>
          <a:r>
            <a:rPr lang="en-US" sz="1600" kern="1200" dirty="0"/>
            <a:t> LPPD </a:t>
          </a:r>
        </a:p>
        <a:p>
          <a:pPr marL="513080" lvl="3" indent="-167005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Semua</a:t>
          </a:r>
          <a:r>
            <a:rPr lang="en-US" sz="1600" kern="1200" dirty="0"/>
            <a:t> </a:t>
          </a:r>
          <a:r>
            <a:rPr lang="en-US" sz="1600" kern="1200" dirty="0" err="1"/>
            <a:t>informasi</a:t>
          </a:r>
          <a:r>
            <a:rPr lang="en-US" sz="1600" kern="1200" dirty="0"/>
            <a:t> yang </a:t>
          </a:r>
          <a:r>
            <a:rPr lang="en-US" sz="1600" kern="1200" dirty="0" err="1"/>
            <a:t>dimuat</a:t>
          </a:r>
          <a:r>
            <a:rPr lang="en-US" sz="1600" kern="1200" dirty="0"/>
            <a:t>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laporan</a:t>
          </a:r>
          <a:r>
            <a:rPr lang="en-US" sz="1600" kern="1200" dirty="0"/>
            <a:t> </a:t>
          </a:r>
          <a:r>
            <a:rPr lang="en-US" sz="1600" kern="1200" dirty="0" err="1"/>
            <a:t>reviu</a:t>
          </a:r>
          <a:r>
            <a:rPr lang="en-US" sz="1600" kern="1200" dirty="0"/>
            <a:t> </a:t>
          </a:r>
          <a:r>
            <a:rPr lang="en-US" sz="1600" kern="1200" dirty="0" err="1"/>
            <a:t>adalah</a:t>
          </a:r>
          <a:r>
            <a:rPr lang="en-US" sz="1600" kern="1200" dirty="0"/>
            <a:t> </a:t>
          </a:r>
          <a:r>
            <a:rPr lang="en-US" sz="1600" kern="1200" dirty="0" err="1"/>
            <a:t>penyajian</a:t>
          </a:r>
          <a:r>
            <a:rPr lang="en-US" sz="1600" kern="1200" dirty="0"/>
            <a:t> </a:t>
          </a:r>
          <a:r>
            <a:rPr lang="en-US" sz="1600" kern="1200" dirty="0" err="1"/>
            <a:t>manajemen</a:t>
          </a:r>
          <a:r>
            <a:rPr lang="en-US" sz="1600" kern="1200" dirty="0"/>
            <a:t> </a:t>
          </a:r>
        </a:p>
        <a:p>
          <a:pPr marL="513080" lvl="3" indent="-167005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Memberikan</a:t>
          </a:r>
          <a:r>
            <a:rPr lang="en-US" sz="1600" kern="1200" dirty="0"/>
            <a:t> </a:t>
          </a:r>
          <a:r>
            <a:rPr lang="en-US" sz="1600" kern="1200" dirty="0" err="1"/>
            <a:t>keyakinan</a:t>
          </a:r>
          <a:r>
            <a:rPr lang="en-US" sz="1600" kern="1200" dirty="0"/>
            <a:t> </a:t>
          </a:r>
          <a:r>
            <a:rPr lang="en-US" sz="1600" kern="1200" dirty="0" err="1"/>
            <a:t>mengenai</a:t>
          </a:r>
          <a:r>
            <a:rPr lang="en-US" sz="1600" kern="1200" dirty="0"/>
            <a:t> </a:t>
          </a:r>
          <a:r>
            <a:rPr lang="en-US" sz="1600" kern="1200" dirty="0" err="1"/>
            <a:t>akurasi</a:t>
          </a:r>
          <a:r>
            <a:rPr lang="en-US" sz="1600" kern="1200" dirty="0"/>
            <a:t>, </a:t>
          </a:r>
          <a:r>
            <a:rPr lang="en-US" sz="1600" kern="1200" dirty="0" err="1"/>
            <a:t>keandalan</a:t>
          </a:r>
          <a:r>
            <a:rPr lang="en-US" sz="1600" kern="1200" dirty="0"/>
            <a:t> dan </a:t>
          </a:r>
          <a:r>
            <a:rPr lang="en-US" sz="1600" kern="1200" dirty="0" err="1"/>
            <a:t>keabsahan</a:t>
          </a:r>
          <a:r>
            <a:rPr lang="en-US" sz="1600" kern="1200" dirty="0"/>
            <a:t> </a:t>
          </a:r>
          <a:r>
            <a:rPr lang="en-US" sz="1600" kern="1200" dirty="0" err="1"/>
            <a:t>informasi</a:t>
          </a:r>
          <a:r>
            <a:rPr lang="en-US" sz="1600" kern="1200" dirty="0"/>
            <a:t> </a:t>
          </a:r>
          <a:r>
            <a:rPr lang="en-US" sz="1600" kern="1200" dirty="0" err="1"/>
            <a:t>kinerja</a:t>
          </a:r>
          <a:r>
            <a:rPr lang="en-US" sz="1600" kern="1200" dirty="0"/>
            <a:t> </a:t>
          </a:r>
          <a:r>
            <a:rPr lang="en-US" sz="1600" kern="1200" dirty="0" err="1"/>
            <a:t>dalam</a:t>
          </a:r>
          <a:r>
            <a:rPr lang="en-US" sz="1600" kern="1200" dirty="0"/>
            <a:t> LPPD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pimpinan</a:t>
          </a:r>
          <a:r>
            <a:rPr lang="en-US" sz="1600" kern="1200" dirty="0"/>
            <a:t> </a:t>
          </a:r>
          <a:r>
            <a:rPr lang="en-US" sz="1600" kern="1200" dirty="0" err="1"/>
            <a:t>perangkat</a:t>
          </a:r>
          <a:r>
            <a:rPr lang="en-US" sz="1600" kern="1200" dirty="0"/>
            <a:t> </a:t>
          </a:r>
          <a:r>
            <a:rPr lang="en-US" sz="1600" kern="1200" dirty="0" err="1"/>
            <a:t>daerah</a:t>
          </a:r>
          <a:endParaRPr lang="en-US" sz="1600" kern="1200" dirty="0"/>
        </a:p>
        <a:p>
          <a:pPr marL="513080" lvl="3" indent="-167005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Simpulan</a:t>
          </a:r>
          <a:r>
            <a:rPr lang="en-US" sz="1600" kern="1200" dirty="0"/>
            <a:t> </a:t>
          </a:r>
          <a:r>
            <a:rPr lang="en-US" sz="1600" kern="1200" dirty="0" err="1"/>
            <a:t>reviu</a:t>
          </a:r>
          <a:r>
            <a:rPr lang="en-US" sz="1600" kern="1200" dirty="0"/>
            <a:t> </a:t>
          </a:r>
          <a:r>
            <a:rPr lang="en-US" sz="1600" kern="1200" dirty="0" err="1"/>
            <a:t>yaitu</a:t>
          </a:r>
          <a:r>
            <a:rPr lang="en-US" sz="1600" kern="1200" dirty="0"/>
            <a:t> </a:t>
          </a:r>
          <a:r>
            <a:rPr lang="en-US" sz="1600" kern="1200" dirty="0" err="1"/>
            <a:t>apakah</a:t>
          </a:r>
          <a:r>
            <a:rPr lang="en-US" sz="1600" kern="1200" dirty="0"/>
            <a:t> LPPD </a:t>
          </a:r>
          <a:r>
            <a:rPr lang="en-US" sz="1600" kern="1200" dirty="0" err="1"/>
            <a:t>telah</a:t>
          </a:r>
          <a:r>
            <a:rPr lang="en-US" sz="1600" kern="1200" dirty="0"/>
            <a:t> </a:t>
          </a:r>
          <a:r>
            <a:rPr lang="en-US" sz="1600" kern="1200" dirty="0" err="1"/>
            <a:t>menyajikan</a:t>
          </a:r>
          <a:r>
            <a:rPr lang="en-US" sz="1600" kern="1200" dirty="0"/>
            <a:t> </a:t>
          </a:r>
          <a:r>
            <a:rPr lang="en-US" sz="1600" kern="1200" dirty="0" err="1"/>
            <a:t>informasi</a:t>
          </a:r>
          <a:r>
            <a:rPr lang="en-US" sz="1600" kern="1200" dirty="0"/>
            <a:t> </a:t>
          </a:r>
          <a:r>
            <a:rPr lang="en-US" sz="1600" kern="1200" dirty="0" err="1"/>
            <a:t>kinerja</a:t>
          </a:r>
          <a:r>
            <a:rPr lang="en-US" sz="1600" kern="1200" dirty="0"/>
            <a:t> yang </a:t>
          </a:r>
          <a:r>
            <a:rPr lang="en-US" sz="1600" kern="1200" dirty="0" err="1"/>
            <a:t>handal</a:t>
          </a:r>
          <a:r>
            <a:rPr lang="en-US" sz="1600" kern="1200" dirty="0"/>
            <a:t>, </a:t>
          </a:r>
          <a:r>
            <a:rPr lang="en-US" sz="1600" kern="1200" dirty="0" err="1"/>
            <a:t>akurat</a:t>
          </a:r>
          <a:r>
            <a:rPr lang="en-US" sz="1600" kern="1200" dirty="0"/>
            <a:t> dan abash </a:t>
          </a:r>
        </a:p>
        <a:p>
          <a:pPr marL="513080" lvl="3" indent="-167005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Paragraf</a:t>
          </a:r>
          <a:r>
            <a:rPr lang="en-US" sz="1600" kern="1200" dirty="0"/>
            <a:t> </a:t>
          </a:r>
          <a:r>
            <a:rPr lang="en-US" sz="1600" kern="1200" dirty="0" err="1"/>
            <a:t>penjelas</a:t>
          </a:r>
          <a:r>
            <a:rPr lang="en-US" sz="1600" kern="1200" dirty="0"/>
            <a:t> yang </a:t>
          </a:r>
          <a:r>
            <a:rPr lang="en-US" sz="1600" kern="1200" dirty="0" err="1"/>
            <a:t>menguraikan</a:t>
          </a:r>
          <a:r>
            <a:rPr lang="en-US" sz="1600" kern="1200" dirty="0"/>
            <a:t> </a:t>
          </a:r>
          <a:r>
            <a:rPr lang="en-US" sz="1600" kern="1200" dirty="0" err="1"/>
            <a:t>koreksi</a:t>
          </a:r>
          <a:r>
            <a:rPr lang="en-US" sz="1600" kern="1200" dirty="0"/>
            <a:t> </a:t>
          </a:r>
          <a:r>
            <a:rPr lang="en-US" sz="1600" kern="1200" dirty="0" err="1"/>
            <a:t>atas</a:t>
          </a:r>
          <a:r>
            <a:rPr lang="en-US" sz="1600" kern="1200" dirty="0"/>
            <a:t> </a:t>
          </a:r>
          <a:r>
            <a:rPr lang="en-US" sz="1600" kern="1200" dirty="0" err="1"/>
            <a:t>penyajian</a:t>
          </a:r>
          <a:r>
            <a:rPr lang="en-US" sz="1600" kern="1200" dirty="0"/>
            <a:t> LPPD yang </a:t>
          </a:r>
          <a:r>
            <a:rPr lang="en-US" sz="1600" kern="1200" dirty="0" err="1"/>
            <a:t>belum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belum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belum</a:t>
          </a:r>
          <a:r>
            <a:rPr lang="en-US" sz="1600" kern="1200" dirty="0"/>
            <a:t> </a:t>
          </a:r>
          <a:r>
            <a:rPr lang="en-US" sz="1600" kern="1200" dirty="0" err="1"/>
            <a:t>selesai</a:t>
          </a:r>
          <a:r>
            <a:rPr lang="en-US" sz="1600" kern="1200" dirty="0"/>
            <a:t> </a:t>
          </a:r>
          <a:r>
            <a:rPr lang="en-US" sz="1600" kern="1200" dirty="0" err="1"/>
            <a:t>dilakukan</a:t>
          </a:r>
          <a:r>
            <a:rPr lang="en-US" sz="1600" kern="1200" dirty="0"/>
            <a:t> oleh unit </a:t>
          </a:r>
          <a:r>
            <a:rPr lang="en-US" sz="1600" kern="1200" dirty="0" err="1"/>
            <a:t>pengelola</a:t>
          </a:r>
          <a:endParaRPr lang="en-US" sz="1600" kern="1200" dirty="0"/>
        </a:p>
      </dsp:txBody>
      <dsp:txXfrm>
        <a:off x="0" y="992137"/>
        <a:ext cx="8407400" cy="3893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#2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bkpt" val="endCnv"/>
          <dgm:param type="contDir" val="revDir"/>
          <dgm:param type="grDir" val="tL"/>
          <dgm:param type="flowDir" val="row"/>
        </dgm:alg>
      </dgm:if>
      <dgm:else name="Name2">
        <dgm:alg type="snake">
          <dgm:param type="bkpt" val="endCnv"/>
          <dgm:param type="contDir" val="rev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#3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bkpt" val="endCnv"/>
          <dgm:param type="contDir" val="revDir"/>
          <dgm:param type="grDir" val="tL"/>
          <dgm:param type="flowDir" val="row"/>
        </dgm:alg>
      </dgm:if>
      <dgm:else name="Name2">
        <dgm:alg type="snake">
          <dgm:param type="bkpt" val="endCnv"/>
          <dgm:param type="contDir" val="rev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A8F8D-B294-428E-AB09-D374C8A2F924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D1255-70D2-4448-BB2B-201AE4AD9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321" y="8833798"/>
            <a:ext cx="3039079" cy="462603"/>
          </a:xfrm>
          <a:ln>
            <a:miter lim="800000"/>
          </a:ln>
        </p:spPr>
        <p:txBody>
          <a:bodyPr lIns="73466" tIns="36734" rIns="73466" bIns="36734"/>
          <a:lstStyle/>
          <a:p>
            <a:pPr>
              <a:defRPr/>
            </a:pPr>
            <a:fld id="{813BEF0B-FDEF-43C7-8C86-BFC888D3A743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971321" y="8833798"/>
            <a:ext cx="3039079" cy="4626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948" tIns="38974" rIns="77948" bIns="38974" anchor="b"/>
          <a:lstStyle/>
          <a:p>
            <a:pPr algn="r"/>
            <a:fld id="{AE3652D7-193D-47EB-BBB1-FF2709CCBB91}" type="slidenum">
              <a:rPr lang="en-US" altLang="en-US" sz="900"/>
              <a:pPr algn="r"/>
              <a:t>6</a:t>
            </a:fld>
            <a:endParaRPr lang="en-US" altLang="en-US" sz="900" dirty="0"/>
          </a:p>
        </p:txBody>
      </p:sp>
      <p:sp>
        <p:nvSpPr>
          <p:cNvPr id="4198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1989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860" y="4416901"/>
            <a:ext cx="5142683" cy="4182429"/>
          </a:xfrm>
          <a:noFill/>
        </p:spPr>
        <p:txBody>
          <a:bodyPr wrap="square" numCol="1" anchor="t" anchorCtr="0" compatLnSpc="1"/>
          <a:lstStyle/>
          <a:p>
            <a:pPr eaLnBrk="1" hangingPunct="1"/>
            <a:endParaRPr lang="th-TH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learned LPPD-EPPD : </a:t>
            </a:r>
          </a:p>
          <a:p>
            <a:endParaRPr lang="en-US" dirty="0"/>
          </a:p>
          <a:p>
            <a:pPr algn="just"/>
            <a:r>
              <a:rPr lang="en-US" sz="1200" dirty="0" err="1">
                <a:latin typeface="Arial Black" panose="020B0A04020102020204" pitchFamily="34" charset="0"/>
              </a:rPr>
              <a:t>Isu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Krusial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Penyusunan</a:t>
            </a:r>
            <a:r>
              <a:rPr lang="en-US" sz="1200" dirty="0">
                <a:latin typeface="Arial Black" panose="020B0A04020102020204" pitchFamily="34" charset="0"/>
              </a:rPr>
              <a:t> LPPD: </a:t>
            </a:r>
          </a:p>
          <a:p>
            <a:pPr marL="342900" indent="-342900" algn="just">
              <a:buAutoNum type="arabicPeriod"/>
            </a:pPr>
            <a:r>
              <a:rPr lang="en-US" sz="1200" dirty="0">
                <a:latin typeface="Arial Black" panose="020B0A04020102020204" pitchFamily="34" charset="0"/>
              </a:rPr>
              <a:t>Manual dan </a:t>
            </a:r>
            <a:r>
              <a:rPr lang="en-US" sz="1200" dirty="0" err="1">
                <a:latin typeface="Arial Black" panose="020B0A04020102020204" pitchFamily="34" charset="0"/>
              </a:rPr>
              <a:t>memakan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waktu</a:t>
            </a:r>
            <a:r>
              <a:rPr lang="en-US" sz="1200" dirty="0">
                <a:latin typeface="Arial Black" panose="020B0A04020102020204" pitchFamily="34" charset="0"/>
              </a:rPr>
              <a:t> lama </a:t>
            </a:r>
          </a:p>
          <a:p>
            <a:pPr marL="342900" indent="-342900" algn="just">
              <a:buAutoNum type="arabicPeriod"/>
            </a:pPr>
            <a:r>
              <a:rPr lang="en-US" sz="1200" dirty="0" err="1">
                <a:latin typeface="Arial Black" panose="020B0A04020102020204" pitchFamily="34" charset="0"/>
              </a:rPr>
              <a:t>Memakan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biaya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besar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karena</a:t>
            </a:r>
            <a:r>
              <a:rPr lang="en-US" sz="1200" dirty="0">
                <a:latin typeface="Arial Black" panose="020B0A04020102020204" pitchFamily="34" charset="0"/>
              </a:rPr>
              <a:t> data </a:t>
            </a:r>
            <a:r>
              <a:rPr lang="en-US" sz="1200" dirty="0" err="1">
                <a:latin typeface="Arial Black" panose="020B0A04020102020204" pitchFamily="34" charset="0"/>
              </a:rPr>
              <a:t>harus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dikompilasi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secara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fisik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</a:p>
          <a:p>
            <a:pPr marL="342900" indent="-342900" algn="just">
              <a:buAutoNum type="arabicPeriod"/>
            </a:pPr>
            <a:r>
              <a:rPr lang="en-US" sz="1200" dirty="0">
                <a:latin typeface="Arial Black" panose="020B0A04020102020204" pitchFamily="34" charset="0"/>
              </a:rPr>
              <a:t>Masih </a:t>
            </a:r>
            <a:r>
              <a:rPr lang="en-US" sz="1200" dirty="0" err="1">
                <a:latin typeface="Arial Black" panose="020B0A04020102020204" pitchFamily="34" charset="0"/>
              </a:rPr>
              <a:t>disampaikan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dalam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bentuk</a:t>
            </a:r>
            <a:r>
              <a:rPr lang="en-US" sz="1200" dirty="0">
                <a:latin typeface="Arial Black" panose="020B0A04020102020204" pitchFamily="34" charset="0"/>
              </a:rPr>
              <a:t> hard copy</a:t>
            </a:r>
          </a:p>
          <a:p>
            <a:pPr marL="342900" indent="-342900" algn="just">
              <a:buAutoNum type="arabicPeriod"/>
            </a:pPr>
            <a:r>
              <a:rPr lang="en-US" sz="1200" dirty="0">
                <a:latin typeface="Arial Black" panose="020B0A04020102020204" pitchFamily="34" charset="0"/>
              </a:rPr>
              <a:t>Data </a:t>
            </a:r>
            <a:r>
              <a:rPr lang="en-US" sz="1200" dirty="0" err="1">
                <a:latin typeface="Arial Black" panose="020B0A04020102020204" pitchFamily="34" charset="0"/>
              </a:rPr>
              <a:t>tidak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lengkap</a:t>
            </a:r>
            <a:r>
              <a:rPr lang="en-US" sz="1200" dirty="0">
                <a:latin typeface="Arial Black" panose="020B0A04020102020204" pitchFamily="34" charset="0"/>
              </a:rPr>
              <a:t>/</a:t>
            </a:r>
            <a:r>
              <a:rPr lang="en-US" sz="1200" dirty="0" err="1">
                <a:latin typeface="Arial Black" panose="020B0A04020102020204" pitchFamily="34" charset="0"/>
              </a:rPr>
              <a:t>akurat</a:t>
            </a:r>
            <a:endParaRPr lang="en-US" sz="1200" dirty="0">
              <a:latin typeface="Arial Black" panose="020B0A040201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sz="1200" dirty="0" err="1">
                <a:latin typeface="Arial Black" panose="020B0A04020102020204" pitchFamily="34" charset="0"/>
              </a:rPr>
              <a:t>Perbedaan</a:t>
            </a:r>
            <a:r>
              <a:rPr lang="en-US" sz="1200" dirty="0">
                <a:latin typeface="Arial Black" panose="020B0A04020102020204" pitchFamily="34" charset="0"/>
              </a:rPr>
              <a:t> data yang </a:t>
            </a:r>
            <a:r>
              <a:rPr lang="en-US" sz="1200" dirty="0" err="1">
                <a:latin typeface="Arial Black" panose="020B0A04020102020204" pitchFamily="34" charset="0"/>
              </a:rPr>
              <a:t>disampaikan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dalam</a:t>
            </a:r>
            <a:r>
              <a:rPr lang="en-US" sz="1200" dirty="0">
                <a:latin typeface="Arial Black" panose="020B0A04020102020204" pitchFamily="34" charset="0"/>
              </a:rPr>
              <a:t> LPPD </a:t>
            </a:r>
            <a:r>
              <a:rPr lang="en-US" sz="1200" dirty="0" err="1">
                <a:latin typeface="Arial Black" panose="020B0A04020102020204" pitchFamily="34" charset="0"/>
              </a:rPr>
              <a:t>dengan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dokumen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pendukung</a:t>
            </a:r>
            <a:r>
              <a:rPr lang="en-US" sz="1200" dirty="0">
                <a:latin typeface="Arial Black" panose="020B0A04020102020204" pitchFamily="34" charset="0"/>
              </a:rPr>
              <a:t> di </a:t>
            </a:r>
            <a:r>
              <a:rPr lang="en-US" sz="1200" dirty="0" err="1">
                <a:latin typeface="Arial Black" panose="020B0A04020102020204" pitchFamily="34" charset="0"/>
              </a:rPr>
              <a:t>lapangan</a:t>
            </a:r>
            <a:endParaRPr lang="en-US" sz="1200" dirty="0">
              <a:latin typeface="Arial Black" panose="020B0A04020102020204" pitchFamily="34" charset="0"/>
            </a:endParaRPr>
          </a:p>
          <a:p>
            <a:pPr algn="just"/>
            <a:endParaRPr lang="en-US" sz="1200" dirty="0">
              <a:latin typeface="Arial Black" panose="020B0A04020102020204" pitchFamily="34" charset="0"/>
            </a:endParaRPr>
          </a:p>
          <a:p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Krusial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EPPD : </a:t>
            </a:r>
          </a:p>
          <a:p>
            <a:pPr marL="228600" indent="-228600">
              <a:buAutoNum type="arabicPeriod"/>
            </a:pPr>
            <a:r>
              <a:rPr lang="en-US" dirty="0" err="1"/>
              <a:t>Memakan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daerah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Memakan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lama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dimanfaatkan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Keterbatasan</a:t>
            </a:r>
            <a:r>
              <a:rPr lang="en-US" dirty="0"/>
              <a:t> SDM </a:t>
            </a:r>
          </a:p>
          <a:p>
            <a:pPr marL="228600" indent="-228600">
              <a:buAutoNum type="arabicPeriod"/>
            </a:pPr>
            <a:r>
              <a:rPr lang="en-US" dirty="0" err="1"/>
              <a:t>Keterbatasan</a:t>
            </a:r>
            <a:r>
              <a:rPr lang="en-US" dirty="0"/>
              <a:t> </a:t>
            </a:r>
            <a:r>
              <a:rPr lang="en-US" dirty="0" err="1"/>
              <a:t>instrumen</a:t>
            </a:r>
            <a:r>
              <a:rPr lang="en-US" dirty="0"/>
              <a:t> real time analysis</a:t>
            </a:r>
          </a:p>
          <a:p>
            <a:pPr marL="228600" indent="-228600">
              <a:buAutoNum type="arabicPeriod"/>
            </a:pP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rekomendasi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EPPD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D1255-70D2-4448-BB2B-201AE4AD917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7925" y="696913"/>
            <a:ext cx="4654550" cy="3490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3482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96888" indent="-30649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25982" indent="-245196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6375" indent="-245196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06767" indent="-245196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97160" indent="-245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187553" indent="-245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77945" indent="-245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68338" indent="-245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FB4ECB9-8A5F-4B95-BD87-9FA2A7B33839}" type="slidenum">
              <a:rPr lang="en-US" altLang="id-ID" smtClean="0">
                <a:latin typeface="Calibri" pitchFamily="34" charset="0"/>
              </a:rPr>
              <a:pPr/>
              <a:t>15</a:t>
            </a:fld>
            <a:endParaRPr lang="en-US" altLang="id-ID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5783" y="696810"/>
            <a:ext cx="2438835" cy="349036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dirty="0"/>
          </a:p>
        </p:txBody>
      </p:sp>
      <p:sp>
        <p:nvSpPr>
          <p:cNvPr id="3482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96888" indent="-30649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25982" indent="-245196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6375" indent="-245196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06767" indent="-245196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97160" indent="-245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187553" indent="-245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77945" indent="-245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68338" indent="-245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FB4ECB9-8A5F-4B95-BD87-9FA2A7B33839}" type="slidenum">
              <a:rPr lang="en-US" altLang="id-ID" smtClean="0">
                <a:latin typeface="Calibri" pitchFamily="34" charset="0"/>
              </a:rPr>
              <a:pPr/>
              <a:t>16</a:t>
            </a:fld>
            <a:endParaRPr lang="en-US" altLang="id-ID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4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7925" y="696913"/>
            <a:ext cx="4654550" cy="3490912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id-ID" altLang="id-ID"/>
          </a:p>
        </p:txBody>
      </p:sp>
      <p:sp>
        <p:nvSpPr>
          <p:cNvPr id="3482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6925" indent="-30670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26185" indent="-24511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6405" indent="-24511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6625" indent="-24511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6845" indent="-2451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87700" indent="-2451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77920" indent="-2451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68140" indent="-2451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B4ECB9-8A5F-4B95-BD87-9FA2A7B33839}" type="slidenum">
              <a:rPr lang="en-US" altLang="id-ID" smtClean="0">
                <a:latin typeface="Calibri" panose="020F0502020204030204" pitchFamily="34" charset="0"/>
              </a:rPr>
              <a:pPr/>
              <a:t>17</a:t>
            </a:fld>
            <a:endParaRPr lang="en-US" altLang="id-ID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5783" y="696810"/>
            <a:ext cx="2438835" cy="349036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3482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96888" indent="-30649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25982" indent="-245196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6375" indent="-245196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06767" indent="-245196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97160" indent="-245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187553" indent="-245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77945" indent="-245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68338" indent="-245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FB4ECB9-8A5F-4B95-BD87-9FA2A7B33839}" type="slidenum">
              <a:rPr lang="en-US" altLang="id-ID" smtClean="0">
                <a:latin typeface="Calibri" pitchFamily="34" charset="0"/>
              </a:rPr>
              <a:pPr/>
              <a:t>18</a:t>
            </a:fld>
            <a:endParaRPr lang="en-US" altLang="id-ID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26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7925" y="696913"/>
            <a:ext cx="4654550" cy="3490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dirty="0"/>
          </a:p>
        </p:txBody>
      </p:sp>
      <p:sp>
        <p:nvSpPr>
          <p:cNvPr id="3482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96888" indent="-30649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25982" indent="-245196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6375" indent="-245196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06767" indent="-245196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97160" indent="-245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187553" indent="-245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77945" indent="-245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68338" indent="-245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FB4ECB9-8A5F-4B95-BD87-9FA2A7B33839}" type="slidenum">
              <a:rPr lang="en-US" altLang="id-ID" smtClean="0">
                <a:latin typeface="Calibri" pitchFamily="34" charset="0"/>
              </a:rPr>
              <a:pPr/>
              <a:t>19</a:t>
            </a:fld>
            <a:endParaRPr lang="en-US" altLang="id-ID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356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Reviu</a:t>
            </a:r>
            <a:r>
              <a:rPr lang="en-US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Reviu</a:t>
            </a:r>
            <a:r>
              <a:rPr lang="en-US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Reviu</a:t>
            </a:r>
            <a:r>
              <a:rPr lang="en-US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/>
              <a:t>Disclaimer : </a:t>
            </a:r>
            <a:r>
              <a:rPr lang="en-US" dirty="0" err="1"/>
              <a:t>rapermendagri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, </a:t>
            </a:r>
            <a:r>
              <a:rPr lang="en-US" dirty="0" err="1"/>
              <a:t>petunjuk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reviu</a:t>
            </a:r>
            <a:r>
              <a:rPr lang="en-US" dirty="0"/>
              <a:t> juga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disusun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D1255-70D2-4448-BB2B-201AE4AD917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602728-996D-423C-A71C-47955A1D278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E1645B-312A-46CD-B1D1-EC930F1DC6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728-996D-423C-A71C-47955A1D278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645B-312A-46CD-B1D1-EC930F1DC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728-996D-423C-A71C-47955A1D278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1E1645B-312A-46CD-B1D1-EC930F1DC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6"/>
          <p:cNvSpPr>
            <a:spLocks noChangeArrowheads="1"/>
          </p:cNvSpPr>
          <p:nvPr userDrawn="1"/>
        </p:nvSpPr>
        <p:spPr bwMode="auto">
          <a:xfrm>
            <a:off x="8692662" y="6453192"/>
            <a:ext cx="342900" cy="28892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fld id="{BBD9B137-BE17-4533-A0C6-047342A10948}" type="slidenum">
              <a:rPr lang="en-US" sz="1200" b="1">
                <a:solidFill>
                  <a:schemeClr val="tx1"/>
                </a:solidFill>
                <a:effectLst/>
                <a:cs typeface="Arial" panose="020B0604020202020204" pitchFamily="34" charset="0"/>
              </a:rPr>
              <a:pPr algn="ctr" eaLnBrk="0" hangingPunct="0">
                <a:defRPr/>
              </a:pPr>
              <a:t>‹#›</a:t>
            </a:fld>
            <a:endParaRPr lang="en-US" sz="1200" b="1"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728-996D-423C-A71C-47955A1D278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645B-312A-46CD-B1D1-EC930F1DC6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602728-996D-423C-A71C-47955A1D278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1E1645B-312A-46CD-B1D1-EC930F1DC6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728-996D-423C-A71C-47955A1D278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645B-312A-46CD-B1D1-EC930F1DC6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728-996D-423C-A71C-47955A1D278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645B-312A-46CD-B1D1-EC930F1DC6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728-996D-423C-A71C-47955A1D278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645B-312A-46CD-B1D1-EC930F1DC6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728-996D-423C-A71C-47955A1D278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645B-312A-46CD-B1D1-EC930F1DC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728-996D-423C-A71C-47955A1D278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E1645B-312A-46CD-B1D1-EC930F1DC6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728-996D-423C-A71C-47955A1D278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645B-312A-46CD-B1D1-EC930F1DC6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1602728-996D-423C-A71C-47955A1D278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1E1645B-312A-46CD-B1D1-EC930F1DC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anose="05020102010507070707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anose="05000000000000000000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anose="05000000000000000000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7" Type="http://schemas.openxmlformats.org/officeDocument/2006/relationships/image" Target="../media/image7.jpeg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3" Type="http://schemas.openxmlformats.org/officeDocument/2006/relationships/diagramData" Target="../diagrams/data4.xml" /><Relationship Id="rId7" Type="http://schemas.microsoft.com/office/2007/relationships/diagramDrawing" Target="../diagrams/drawing4.xml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4.xml" /><Relationship Id="rId5" Type="http://schemas.openxmlformats.org/officeDocument/2006/relationships/diagramQuickStyle" Target="../diagrams/quickStyle4.xml" /><Relationship Id="rId4" Type="http://schemas.openxmlformats.org/officeDocument/2006/relationships/diagramLayout" Target="../diagrams/layout4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7" Type="http://schemas.openxmlformats.org/officeDocument/2006/relationships/image" Target="../media/image7.jpeg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7" Type="http://schemas.openxmlformats.org/officeDocument/2006/relationships/image" Target="../media/image7.jpeg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 /><Relationship Id="rId7" Type="http://schemas.openxmlformats.org/officeDocument/2006/relationships/image" Target="../media/image7.jpeg" /><Relationship Id="rId2" Type="http://schemas.openxmlformats.org/officeDocument/2006/relationships/diagramData" Target="../diagrams/data7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7.xml" /><Relationship Id="rId5" Type="http://schemas.openxmlformats.org/officeDocument/2006/relationships/diagramColors" Target="../diagrams/colors7.xml" /><Relationship Id="rId4" Type="http://schemas.openxmlformats.org/officeDocument/2006/relationships/diagramQuickStyle" Target="../diagrams/quickStyle7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 /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7" Type="http://schemas.openxmlformats.org/officeDocument/2006/relationships/image" Target="../media/image2.jpeg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516" y="3899273"/>
            <a:ext cx="5760639" cy="2626071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dirty="0" err="1"/>
              <a:t>Disampaikan</a:t>
            </a:r>
            <a:r>
              <a:rPr lang="en-US" dirty="0"/>
              <a:t> pada : </a:t>
            </a:r>
            <a:br>
              <a:rPr lang="en-US" dirty="0"/>
            </a:br>
            <a:r>
              <a:rPr lang="en-US" dirty="0"/>
              <a:t>Webinar </a:t>
            </a:r>
            <a:r>
              <a:rPr lang="en-US" dirty="0" err="1"/>
              <a:t>Peran</a:t>
            </a:r>
            <a:r>
              <a:rPr lang="en-US" dirty="0"/>
              <a:t> APIP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Menteri </a:t>
            </a:r>
            <a:r>
              <a:rPr lang="en-US" dirty="0" err="1"/>
              <a:t>Dalam</a:t>
            </a:r>
            <a:r>
              <a:rPr lang="en-US" dirty="0"/>
              <a:t> Negeri </a:t>
            </a:r>
            <a:r>
              <a:rPr lang="en-US" dirty="0" err="1"/>
              <a:t>Republik</a:t>
            </a:r>
            <a:r>
              <a:rPr lang="en-US" dirty="0"/>
              <a:t> Indonesia </a:t>
            </a:r>
            <a:r>
              <a:rPr lang="en-US" dirty="0" err="1"/>
              <a:t>Nomor</a:t>
            </a:r>
            <a:r>
              <a:rPr lang="en-US" dirty="0"/>
              <a:t> 18 </a:t>
            </a:r>
            <a:r>
              <a:rPr lang="en-US" dirty="0" err="1"/>
              <a:t>Tahun</a:t>
            </a:r>
            <a:r>
              <a:rPr lang="en-US" dirty="0"/>
              <a:t> 2020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13 </a:t>
            </a:r>
            <a:r>
              <a:rPr lang="en-US" dirty="0" err="1"/>
              <a:t>Tahun</a:t>
            </a:r>
            <a:r>
              <a:rPr lang="en-US" dirty="0"/>
              <a:t> 2019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dan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Daerah</a:t>
            </a:r>
            <a:endParaRPr lang="id-ID" dirty="0"/>
          </a:p>
          <a:p>
            <a:pPr algn="ctr"/>
            <a:endParaRPr lang="en-US" dirty="0"/>
          </a:p>
          <a:p>
            <a:pPr algn="ctr"/>
            <a:r>
              <a:rPr lang="id-ID" dirty="0"/>
              <a:t>Direkt</a:t>
            </a:r>
            <a:r>
              <a:rPr lang="en-US" dirty="0" err="1"/>
              <a:t>ur</a:t>
            </a:r>
            <a:r>
              <a:rPr lang="id-ID" dirty="0"/>
              <a:t> Evaluasi Kinerja dan Peningkatan Kapasitas Daerah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Direktorat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dan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Daerah </a:t>
            </a:r>
          </a:p>
          <a:p>
            <a:pPr algn="ctr"/>
            <a:r>
              <a:rPr lang="en-US" dirty="0" err="1"/>
              <a:t>Direktorat</a:t>
            </a:r>
            <a:r>
              <a:rPr lang="en-US" dirty="0"/>
              <a:t> </a:t>
            </a:r>
            <a:r>
              <a:rPr lang="en-US" dirty="0" err="1"/>
              <a:t>Jenderal</a:t>
            </a:r>
            <a:r>
              <a:rPr lang="en-US" dirty="0"/>
              <a:t> </a:t>
            </a:r>
            <a:r>
              <a:rPr lang="en-US" dirty="0" err="1"/>
              <a:t>Otonomi</a:t>
            </a:r>
            <a:r>
              <a:rPr lang="en-US" dirty="0"/>
              <a:t> Daerah</a:t>
            </a:r>
          </a:p>
          <a:p>
            <a:pPr algn="ctr"/>
            <a:r>
              <a:rPr lang="en-US" dirty="0"/>
              <a:t> Kementerian </a:t>
            </a:r>
            <a:r>
              <a:rPr lang="en-US" dirty="0" err="1"/>
              <a:t>Dalam</a:t>
            </a:r>
            <a:r>
              <a:rPr lang="en-US" dirty="0"/>
              <a:t> Negeri</a:t>
            </a:r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r>
              <a:rPr lang="id-ID" dirty="0"/>
              <a:t>20</a:t>
            </a:r>
            <a:r>
              <a:rPr lang="en-US" dirty="0"/>
              <a:t>20</a:t>
            </a:r>
            <a:endParaRPr lang="id-ID" dirty="0"/>
          </a:p>
          <a:p>
            <a:pPr algn="ctr"/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5" y="1129928"/>
            <a:ext cx="6324600" cy="1828800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PERAN APIP DALAM IMPLEMENTASI PERATURAN MENTERI DALAM NEGERI REPUBLIK INDONESIA NOMOR 18 TAHUN 2020 TENTANG PERATURAN PELAKSANAAN PERATURAN PEMERINTAH NOMOR 13 TAHUN 2019 TENTANG LAPORAN DAN EVALUASI PENYELENGGARAAN PEMERINTAHAN DAERAH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0648"/>
            <a:ext cx="1793776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7071320" cy="1054394"/>
          </a:xfrm>
        </p:spPr>
        <p:txBody>
          <a:bodyPr/>
          <a:lstStyle/>
          <a:p>
            <a:r>
              <a:rPr lang="en-US" sz="2000" dirty="0" err="1"/>
              <a:t>Ruang</a:t>
            </a:r>
            <a:r>
              <a:rPr lang="en-US" sz="2000" dirty="0"/>
              <a:t> </a:t>
            </a:r>
            <a:r>
              <a:rPr lang="en-US" sz="2000" dirty="0" err="1"/>
              <a:t>lingkup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PENYUSUNAN DAN PENYAMPAIAN </a:t>
            </a:r>
            <a:r>
              <a:rPr lang="en-US" sz="2000" dirty="0" err="1"/>
              <a:t>laporan</a:t>
            </a:r>
            <a:r>
              <a:rPr lang="en-US" sz="2000" dirty="0"/>
              <a:t> </a:t>
            </a:r>
            <a:r>
              <a:rPr lang="en-US" sz="2000" dirty="0" err="1"/>
              <a:t>penyelenggaraan</a:t>
            </a:r>
            <a:r>
              <a:rPr lang="en-US" sz="2000" dirty="0"/>
              <a:t> </a:t>
            </a:r>
            <a:r>
              <a:rPr lang="en-US" sz="2000" dirty="0" err="1"/>
              <a:t>pemerintahan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 (PP 13/2019)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7625" y="1643029"/>
            <a:ext cx="3914335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Ruang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Lingkup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LPPD </a:t>
            </a:r>
            <a:endParaRPr lang="id-ID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(PP 13/2019)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305" y="2798567"/>
            <a:ext cx="3949655" cy="388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d-ID" sz="1100" dirty="0"/>
              <a:t>Capaian Kinerja Penyelenggaraan Pemerintahan Daerah, terdiri dari:</a:t>
            </a:r>
            <a:endParaRPr lang="en-US" sz="1100" dirty="0"/>
          </a:p>
          <a:p>
            <a:pPr marL="72263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id-ID" sz="1100" dirty="0"/>
              <a:t>Capaian kinerja makro (IPM, angka kemiskinan, angka pengangguran, pertumbuhan ekonomi, pendapatan per kapita dan ketimpangan pendapatan)</a:t>
            </a:r>
            <a:endParaRPr lang="en-US" sz="1100" dirty="0"/>
          </a:p>
          <a:p>
            <a:pPr marL="72263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id-ID" sz="1100" dirty="0"/>
              <a:t>Capaian kinerja penyelenggaraan urusan pemerintahan (memakai indikator kinerja kunci)</a:t>
            </a:r>
            <a:endParaRPr lang="en-US" sz="1100" dirty="0"/>
          </a:p>
          <a:p>
            <a:pPr marL="72263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id-ID" sz="1100" dirty="0"/>
              <a:t>Capaian kinerja akuntabilitas pemerintah daerah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id-ID" sz="1100" dirty="0"/>
              <a:t>Capaian kinerja pelaksanaan tugas pembantuan</a:t>
            </a:r>
          </a:p>
          <a:p>
            <a:pPr marL="71628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id-ID" sz="1100" dirty="0"/>
              <a:t>Kewenangan yang ditugaskan</a:t>
            </a:r>
          </a:p>
          <a:p>
            <a:pPr marL="71628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id-ID" sz="1100" dirty="0"/>
              <a:t>pemberi tugas pembantuan</a:t>
            </a:r>
          </a:p>
          <a:p>
            <a:pPr marL="71628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id-ID" sz="1100" dirty="0"/>
              <a:t>peraturan yang memberikan tugas pembantuan</a:t>
            </a:r>
          </a:p>
          <a:p>
            <a:pPr marL="71628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id-ID" sz="1100" dirty="0"/>
              <a:t>perangkat daerah pelaksana</a:t>
            </a:r>
          </a:p>
          <a:p>
            <a:pPr marL="71628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id-ID" sz="1100" dirty="0"/>
              <a:t>anggaran tugas pembantuan tahun berjalan</a:t>
            </a:r>
          </a:p>
          <a:p>
            <a:pPr marL="71628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id-ID" sz="1100" dirty="0"/>
              <a:t>Realisasi keluaran dan realisasi keuangan tugas pembantuan</a:t>
            </a:r>
          </a:p>
          <a:p>
            <a:pPr marL="71628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id-ID" sz="1100" dirty="0"/>
              <a:t>hambatan dan solusi pelaksanaan tugas pembantuan</a:t>
            </a:r>
            <a:endParaRPr lang="en-US" sz="1100" dirty="0"/>
          </a:p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id-ID" sz="1100" dirty="0"/>
              <a:t>Laporan penerapan SPM</a:t>
            </a:r>
            <a:r>
              <a:rPr lang="en-US" sz="1100" dirty="0"/>
              <a:t> (</a:t>
            </a:r>
            <a:r>
              <a:rPr lang="en-US" sz="1100" dirty="0" err="1"/>
              <a:t>Tambahan</a:t>
            </a:r>
            <a:r>
              <a:rPr lang="en-US" sz="1100" dirty="0"/>
              <a:t> </a:t>
            </a:r>
            <a:r>
              <a:rPr lang="en-US" sz="1100" dirty="0" err="1"/>
              <a:t>berdasarkan</a:t>
            </a:r>
            <a:r>
              <a:rPr lang="en-US" sz="1100" dirty="0"/>
              <a:t> PP 2/2018)</a:t>
            </a:r>
            <a:endParaRPr lang="id-ID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370" y="1663354"/>
            <a:ext cx="4274005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  <a:latin typeface="Arial Black" panose="020B0A04020102020204" pitchFamily="34" charset="0"/>
              </a:rPr>
              <a:t>Penyusunan dan Penyampaian 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LPPD (PP 13/2019)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66857" y="2783111"/>
            <a:ext cx="4274005" cy="31588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d-ID" sz="1100" dirty="0"/>
              <a:t>Kepala Daerah menyusun LPPD berdasarkan format yang ditetapkan Menteri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d-ID" sz="1100" dirty="0"/>
              <a:t>Untuk penyusunan LPPD, kepala daerah wajib menyelenggarkan pengumpulan dan pengolahan data yang diperlukan sesuai dengan indikator kinerja dalam LPPD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d-ID" sz="1100" dirty="0"/>
              <a:t>Data yang akan dituangkan dalam LPPD wajib diverifikasi atau divalidasi oleh inspektorat daerah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d-ID" sz="1100" dirty="0"/>
              <a:t>Gubernur menyampaikan LPPD Provinsi kepada Presiden melalui Menteri yang dilakukan 1 (satu) kali dalam 1 (satu) tahun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d-ID" sz="1100" dirty="0"/>
              <a:t>Bupati/Walikota menyampaikan LPPD Kabupaten/Kota kepada Menteri melalui Gubernur sebagai wakil pemerintah pusat yang dilakukan 1 (satu) kali dalam 1 (satu) tahun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d-ID" sz="1100" dirty="0"/>
              <a:t>LPPD disampaikan paling lambat 3 (tiga) bulan setelah tahun anggaran berakhir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d-ID" sz="1100" dirty="0"/>
              <a:t>Penyampaian LPPD dilaksanakan melalui sistem informasi elektronik secara daring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648"/>
            <a:ext cx="1289720" cy="114959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6855295" cy="1054394"/>
          </a:xfrm>
        </p:spPr>
        <p:txBody>
          <a:bodyPr/>
          <a:lstStyle/>
          <a:p>
            <a:r>
              <a:rPr lang="en-US" sz="2000" dirty="0" err="1"/>
              <a:t>Ruang</a:t>
            </a:r>
            <a:r>
              <a:rPr lang="en-US" sz="2000" dirty="0"/>
              <a:t> </a:t>
            </a:r>
            <a:r>
              <a:rPr lang="en-US" sz="2000" dirty="0" err="1"/>
              <a:t>lingkup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penyusunan</a:t>
            </a:r>
            <a:r>
              <a:rPr lang="en-US" sz="2000" dirty="0"/>
              <a:t> dan </a:t>
            </a:r>
            <a:r>
              <a:rPr lang="en-US" sz="2000" dirty="0" err="1"/>
              <a:t>penyampaian</a:t>
            </a:r>
            <a:r>
              <a:rPr lang="en-US" sz="2000" dirty="0"/>
              <a:t> </a:t>
            </a:r>
            <a:r>
              <a:rPr lang="en-US" sz="2000" dirty="0" err="1"/>
              <a:t>laporan</a:t>
            </a:r>
            <a:r>
              <a:rPr lang="en-US" sz="2000" dirty="0"/>
              <a:t> </a:t>
            </a:r>
            <a:r>
              <a:rPr lang="en-US" sz="2000" dirty="0" err="1"/>
              <a:t>keterangan</a:t>
            </a:r>
            <a:r>
              <a:rPr lang="en-US" sz="2000" dirty="0"/>
              <a:t> </a:t>
            </a:r>
            <a:r>
              <a:rPr lang="en-US" sz="2000" dirty="0" err="1"/>
              <a:t>pertanggungjawaban</a:t>
            </a:r>
            <a:r>
              <a:rPr lang="en-US" sz="2000" dirty="0"/>
              <a:t> (pp 13/2019)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2853" y="1847007"/>
            <a:ext cx="39911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Ruang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Lingkup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L</a:t>
            </a:r>
            <a:r>
              <a:rPr lang="id-ID" dirty="0">
                <a:solidFill>
                  <a:schemeClr val="tx1"/>
                </a:solidFill>
                <a:latin typeface="Arial Black" panose="020B0A04020102020204" pitchFamily="34" charset="0"/>
              </a:rPr>
              <a:t>KPJ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id-ID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(PP 13/2019)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2852" y="2924944"/>
            <a:ext cx="3991117" cy="20720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id-ID" sz="1100" dirty="0"/>
              <a:t>Hasil penyelenggaraan urusan pemerintahan yang menjadi kewenangan daerah yang dilaksanakan oleh Pemerintah Daerah</a:t>
            </a:r>
          </a:p>
          <a:p>
            <a:pPr marL="685800" lvl="1" indent="-228600" algn="just">
              <a:lnSpc>
                <a:spcPct val="107000"/>
              </a:lnSpc>
              <a:buFont typeface="+mj-lt"/>
              <a:buAutoNum type="alphaLcParenR"/>
              <a:tabLst>
                <a:tab pos="457200" algn="l"/>
              </a:tabLst>
            </a:pPr>
            <a:r>
              <a:rPr lang="id-ID" sz="1100" dirty="0"/>
              <a:t>Capaian pelaksanaan program dan kegiatan serta permasalahan dan upaya penyelesaian setiap urusan pemerintahan </a:t>
            </a:r>
          </a:p>
          <a:p>
            <a:pPr marL="685800" lvl="1" indent="-228600" algn="just">
              <a:lnSpc>
                <a:spcPct val="107000"/>
              </a:lnSpc>
              <a:buFont typeface="+mj-lt"/>
              <a:buAutoNum type="alphaLcParenR"/>
              <a:tabLst>
                <a:tab pos="457200" algn="l"/>
              </a:tabLst>
            </a:pPr>
            <a:r>
              <a:rPr lang="id-ID" sz="1100" dirty="0"/>
              <a:t>Kebijakan strategis yang ditetapkan oleh kepala daerah dan pelaksanaannya</a:t>
            </a:r>
          </a:p>
          <a:p>
            <a:pPr marL="685800" lvl="1" indent="-228600" algn="just">
              <a:lnSpc>
                <a:spcPct val="107000"/>
              </a:lnSpc>
              <a:buFont typeface="+mj-lt"/>
              <a:buAutoNum type="alphaLcParenR"/>
              <a:tabLst>
                <a:tab pos="457200" algn="l"/>
              </a:tabLst>
            </a:pPr>
            <a:r>
              <a:rPr lang="id-ID" sz="1100" dirty="0"/>
              <a:t>Tindak lanjut rekomendasi DPRD tahun anggaran sebelumnya </a:t>
            </a:r>
          </a:p>
          <a:p>
            <a:pPr marL="228600" indent="-22860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id-ID" sz="1100" dirty="0"/>
              <a:t>Hasil pelaksanaan tugas pembantuan dan penugasan</a:t>
            </a:r>
          </a:p>
        </p:txBody>
      </p:sp>
      <p:sp>
        <p:nvSpPr>
          <p:cNvPr id="8" name="Rectangle 7"/>
          <p:cNvSpPr/>
          <p:nvPr/>
        </p:nvSpPr>
        <p:spPr>
          <a:xfrm>
            <a:off x="4597394" y="1847007"/>
            <a:ext cx="4274005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  <a:latin typeface="Arial Black" panose="020B0A04020102020204" pitchFamily="34" charset="0"/>
              </a:rPr>
              <a:t>Penyusunan dan Penyampaian 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L</a:t>
            </a:r>
            <a:r>
              <a:rPr lang="id-ID" dirty="0">
                <a:solidFill>
                  <a:schemeClr val="tx1"/>
                </a:solidFill>
                <a:latin typeface="Arial Black" panose="020B0A04020102020204" pitchFamily="34" charset="0"/>
              </a:rPr>
              <a:t>KPJ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(PP 13/2019)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7143" y="2924944"/>
            <a:ext cx="4274005" cy="35211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d-ID" sz="1100" dirty="0"/>
              <a:t>Kepala Daerah menyusun LKPJ berdasarkan format yang ditetapkan oleh Menteri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d-ID" sz="1100" dirty="0"/>
              <a:t>LKPJ disusun berdasarkan pelaksanaan program dan kegiatan yang ditetapkan dalam dokumen perencanaan dan anggaran tahunan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d-ID" sz="1100" dirty="0"/>
              <a:t>Kepala daerah menyampaikan LKPJ kepada Dewan Perwakilan Rakyat Daerah dalam rapat paripurna yang dilakukan 1 (satu) kali dalam 1 (satu) tahun paling lambat 3 (tiga) bulan setelah tahun anggaran berakhir.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hal</a:t>
            </a:r>
            <a:r>
              <a:rPr lang="en-US" sz="1100" dirty="0"/>
              <a:t> </a:t>
            </a:r>
            <a:r>
              <a:rPr lang="en-US" sz="1100" dirty="0" err="1"/>
              <a:t>kepala</a:t>
            </a:r>
            <a:r>
              <a:rPr lang="en-US" sz="1100" dirty="0"/>
              <a:t> </a:t>
            </a:r>
            <a:r>
              <a:rPr lang="en-US" sz="1100" dirty="0" err="1"/>
              <a:t>daerah</a:t>
            </a:r>
            <a:r>
              <a:rPr lang="en-US" sz="1100" dirty="0"/>
              <a:t> </a:t>
            </a:r>
            <a:r>
              <a:rPr lang="en-US" sz="1100" dirty="0" err="1"/>
              <a:t>berhalangan</a:t>
            </a:r>
            <a:r>
              <a:rPr lang="en-US" sz="1100" dirty="0"/>
              <a:t> </a:t>
            </a:r>
            <a:r>
              <a:rPr lang="en-US" sz="1100" dirty="0" err="1"/>
              <a:t>tetap</a:t>
            </a:r>
            <a:r>
              <a:rPr lang="en-US" sz="1100" dirty="0"/>
              <a:t> </a:t>
            </a:r>
            <a:r>
              <a:rPr lang="en-US" sz="1100" dirty="0" err="1"/>
              <a:t>atau</a:t>
            </a:r>
            <a:r>
              <a:rPr lang="en-US" sz="1100" dirty="0"/>
              <a:t> </a:t>
            </a:r>
            <a:r>
              <a:rPr lang="en-US" sz="1100" dirty="0" err="1"/>
              <a:t>berhalangan</a:t>
            </a:r>
            <a:r>
              <a:rPr lang="en-US" sz="1100" dirty="0"/>
              <a:t> </a:t>
            </a:r>
            <a:r>
              <a:rPr lang="en-US" sz="1100" dirty="0" err="1"/>
              <a:t>sementara</a:t>
            </a:r>
            <a:r>
              <a:rPr lang="en-US" sz="1100" dirty="0"/>
              <a:t>, LKPJ </a:t>
            </a:r>
            <a:r>
              <a:rPr lang="en-US" sz="1100" dirty="0" err="1"/>
              <a:t>disampaikan</a:t>
            </a:r>
            <a:r>
              <a:rPr lang="en-US" sz="1100" dirty="0"/>
              <a:t> oleh wakil </a:t>
            </a:r>
            <a:r>
              <a:rPr lang="en-US" sz="1100" dirty="0" err="1"/>
              <a:t>kepala</a:t>
            </a:r>
            <a:r>
              <a:rPr lang="en-US" sz="1100" dirty="0"/>
              <a:t> </a:t>
            </a:r>
            <a:r>
              <a:rPr lang="en-US" sz="1100" dirty="0" err="1"/>
              <a:t>daerah</a:t>
            </a:r>
            <a:r>
              <a:rPr lang="en-US" sz="1100" dirty="0"/>
              <a:t> </a:t>
            </a:r>
            <a:r>
              <a:rPr lang="en-US" sz="1100" dirty="0" err="1"/>
              <a:t>selaku</a:t>
            </a:r>
            <a:r>
              <a:rPr lang="en-US" sz="1100" dirty="0"/>
              <a:t> </a:t>
            </a:r>
            <a:r>
              <a:rPr lang="en-US" sz="1100" dirty="0" err="1"/>
              <a:t>pelaksana</a:t>
            </a:r>
            <a:r>
              <a:rPr lang="en-US" sz="1100" dirty="0"/>
              <a:t> </a:t>
            </a:r>
            <a:r>
              <a:rPr lang="en-US" sz="1100" dirty="0" err="1"/>
              <a:t>tugas</a:t>
            </a:r>
            <a:r>
              <a:rPr lang="en-US" sz="1100" dirty="0"/>
              <a:t> </a:t>
            </a:r>
            <a:r>
              <a:rPr lang="en-US" sz="1100" dirty="0" err="1"/>
              <a:t>kepala</a:t>
            </a:r>
            <a:r>
              <a:rPr lang="en-US" sz="1100" dirty="0"/>
              <a:t> </a:t>
            </a:r>
            <a:r>
              <a:rPr lang="en-US" sz="1100" dirty="0" err="1"/>
              <a:t>daerah</a:t>
            </a:r>
            <a:r>
              <a:rPr lang="en-US" sz="1100" dirty="0"/>
              <a:t> </a:t>
            </a:r>
            <a:r>
              <a:rPr lang="en-US" sz="1100" dirty="0" err="1"/>
              <a:t>kepada</a:t>
            </a:r>
            <a:r>
              <a:rPr lang="en-US" sz="1100" dirty="0"/>
              <a:t> Dewan </a:t>
            </a:r>
            <a:r>
              <a:rPr lang="en-US" sz="1100" dirty="0" err="1"/>
              <a:t>Perwakilan</a:t>
            </a:r>
            <a:r>
              <a:rPr lang="en-US" sz="1100" dirty="0"/>
              <a:t> Rakyat Daerah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rapat</a:t>
            </a:r>
            <a:r>
              <a:rPr lang="en-US" sz="1100" dirty="0"/>
              <a:t> </a:t>
            </a:r>
            <a:r>
              <a:rPr lang="en-US" sz="1100" dirty="0" err="1"/>
              <a:t>paripurna</a:t>
            </a:r>
            <a:r>
              <a:rPr lang="en-US" sz="1100" dirty="0"/>
              <a:t>.</a:t>
            </a:r>
            <a:endParaRPr lang="id-ID" sz="1100" dirty="0"/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hal</a:t>
            </a:r>
            <a:r>
              <a:rPr lang="en-US" sz="1100" dirty="0"/>
              <a:t> </a:t>
            </a:r>
            <a:r>
              <a:rPr lang="en-US" sz="1100" dirty="0" err="1"/>
              <a:t>kepala</a:t>
            </a:r>
            <a:r>
              <a:rPr lang="en-US" sz="1100" dirty="0"/>
              <a:t> </a:t>
            </a:r>
            <a:r>
              <a:rPr lang="en-US" sz="1100" dirty="0" err="1"/>
              <a:t>daerah</a:t>
            </a:r>
            <a:r>
              <a:rPr lang="en-US" sz="1100" dirty="0"/>
              <a:t> dan wakil </a:t>
            </a:r>
            <a:r>
              <a:rPr lang="en-US" sz="1100" dirty="0" err="1"/>
              <a:t>kepala</a:t>
            </a:r>
            <a:r>
              <a:rPr lang="en-US" sz="1100" dirty="0"/>
              <a:t> </a:t>
            </a:r>
            <a:r>
              <a:rPr lang="en-US" sz="1100" dirty="0" err="1"/>
              <a:t>daerah</a:t>
            </a:r>
            <a:r>
              <a:rPr lang="en-US" sz="1100" dirty="0"/>
              <a:t> </a:t>
            </a:r>
            <a:r>
              <a:rPr lang="en-US" sz="1100" dirty="0" err="1"/>
              <a:t>secara</a:t>
            </a:r>
            <a:r>
              <a:rPr lang="en-US" sz="1100" dirty="0"/>
              <a:t> </a:t>
            </a:r>
            <a:r>
              <a:rPr lang="en-US" sz="1100" dirty="0" err="1"/>
              <a:t>bersamaan</a:t>
            </a:r>
            <a:r>
              <a:rPr lang="en-US" sz="1100" dirty="0"/>
              <a:t> </a:t>
            </a:r>
            <a:r>
              <a:rPr lang="en-US" sz="1100" dirty="0" err="1"/>
              <a:t>berhalangan</a:t>
            </a:r>
            <a:r>
              <a:rPr lang="en-US" sz="1100" dirty="0"/>
              <a:t> </a:t>
            </a:r>
            <a:r>
              <a:rPr lang="en-US" sz="1100" dirty="0" err="1"/>
              <a:t>tetap</a:t>
            </a:r>
            <a:r>
              <a:rPr lang="en-US" sz="1100" dirty="0"/>
              <a:t> </a:t>
            </a:r>
            <a:r>
              <a:rPr lang="en-US" sz="1100" dirty="0" err="1"/>
              <a:t>atau</a:t>
            </a:r>
            <a:r>
              <a:rPr lang="en-US" sz="1100" dirty="0"/>
              <a:t> </a:t>
            </a:r>
            <a:r>
              <a:rPr lang="en-US" sz="1100" dirty="0" err="1"/>
              <a:t>berhalangan</a:t>
            </a:r>
            <a:r>
              <a:rPr lang="en-US" sz="1100" dirty="0"/>
              <a:t> </a:t>
            </a:r>
            <a:r>
              <a:rPr lang="en-US" sz="1100" dirty="0" err="1"/>
              <a:t>sementara</a:t>
            </a:r>
            <a:r>
              <a:rPr lang="en-US" sz="1100" dirty="0"/>
              <a:t>, LKPJ </a:t>
            </a:r>
            <a:r>
              <a:rPr lang="en-US" sz="1100" dirty="0" err="1"/>
              <a:t>disampaikan</a:t>
            </a:r>
            <a:r>
              <a:rPr lang="en-US" sz="1100" dirty="0"/>
              <a:t> oleh </a:t>
            </a:r>
            <a:r>
              <a:rPr lang="en-US" sz="1100" dirty="0" err="1"/>
              <a:t>pejabat</a:t>
            </a:r>
            <a:r>
              <a:rPr lang="en-US" sz="1100" dirty="0"/>
              <a:t> </a:t>
            </a:r>
            <a:r>
              <a:rPr lang="en-US" sz="1100" dirty="0" err="1"/>
              <a:t>pengganti</a:t>
            </a:r>
            <a:r>
              <a:rPr lang="en-US" sz="1100" dirty="0"/>
              <a:t> </a:t>
            </a:r>
            <a:r>
              <a:rPr lang="en-US" sz="1100" dirty="0" err="1"/>
              <a:t>kepala</a:t>
            </a:r>
            <a:r>
              <a:rPr lang="en-US" sz="1100" dirty="0"/>
              <a:t> </a:t>
            </a:r>
            <a:r>
              <a:rPr lang="en-US" sz="1100" dirty="0" err="1"/>
              <a:t>daerah</a:t>
            </a:r>
            <a:r>
              <a:rPr lang="en-US" sz="1100" dirty="0"/>
              <a:t> </a:t>
            </a:r>
            <a:r>
              <a:rPr lang="en-US" sz="1100" dirty="0" err="1"/>
              <a:t>kepada</a:t>
            </a:r>
            <a:r>
              <a:rPr lang="en-US" sz="1100" dirty="0"/>
              <a:t> Dewan </a:t>
            </a:r>
            <a:r>
              <a:rPr lang="en-US" sz="1100" dirty="0" err="1"/>
              <a:t>Perwakilan</a:t>
            </a:r>
            <a:r>
              <a:rPr lang="en-US" sz="1100" dirty="0"/>
              <a:t> Rakyat Daerah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rapat</a:t>
            </a:r>
            <a:r>
              <a:rPr lang="en-US" sz="1100" dirty="0"/>
              <a:t> </a:t>
            </a:r>
            <a:r>
              <a:rPr lang="en-US" sz="1100" dirty="0" err="1"/>
              <a:t>paripurna</a:t>
            </a:r>
            <a:r>
              <a:rPr lang="en-US" sz="1100" dirty="0"/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id-ID" sz="11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0648"/>
            <a:ext cx="1505744" cy="11495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7071320" cy="1054394"/>
          </a:xfrm>
        </p:spPr>
        <p:txBody>
          <a:bodyPr/>
          <a:lstStyle/>
          <a:p>
            <a:r>
              <a:rPr lang="en-US" sz="2000" dirty="0" err="1"/>
              <a:t>Ruang</a:t>
            </a:r>
            <a:r>
              <a:rPr lang="en-US" sz="2000" dirty="0"/>
              <a:t> </a:t>
            </a:r>
            <a:r>
              <a:rPr lang="en-US" sz="2000" dirty="0" err="1"/>
              <a:t>lingkup</a:t>
            </a:r>
            <a:r>
              <a:rPr lang="en-US" sz="2000" dirty="0"/>
              <a:t> </a:t>
            </a:r>
            <a:r>
              <a:rPr lang="en-US" sz="2000" dirty="0" err="1"/>
              <a:t>ringkasan</a:t>
            </a:r>
            <a:r>
              <a:rPr lang="en-US" sz="2000" dirty="0"/>
              <a:t> </a:t>
            </a:r>
            <a:r>
              <a:rPr lang="en-US" sz="2000" dirty="0" err="1"/>
              <a:t>laporan</a:t>
            </a:r>
            <a:r>
              <a:rPr lang="en-US" sz="2000" dirty="0"/>
              <a:t> </a:t>
            </a:r>
            <a:r>
              <a:rPr lang="en-US" sz="2000" dirty="0" err="1"/>
              <a:t>penyelenggaraan</a:t>
            </a:r>
            <a:r>
              <a:rPr lang="en-US" sz="2000" dirty="0"/>
              <a:t> </a:t>
            </a:r>
            <a:r>
              <a:rPr lang="en-US" sz="2000" dirty="0" err="1"/>
              <a:t>pemerintahan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(pp 13/2019)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29854" y="1806454"/>
            <a:ext cx="4274005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Ruang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Lingkup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R</a:t>
            </a:r>
            <a:r>
              <a:rPr lang="id-ID" dirty="0">
                <a:solidFill>
                  <a:schemeClr val="tx1"/>
                </a:solidFill>
                <a:latin typeface="Arial Black" panose="020B0A04020102020204" pitchFamily="34" charset="0"/>
              </a:rPr>
              <a:t>LPPD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(PP 13/2019)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29854" y="2996952"/>
            <a:ext cx="4274005" cy="29777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id-ID" sz="1100" dirty="0"/>
              <a:t>RLPPD memuat : </a:t>
            </a:r>
          </a:p>
          <a:p>
            <a:pPr marL="542925" indent="-228600" algn="just">
              <a:lnSpc>
                <a:spcPct val="107000"/>
              </a:lnSpc>
              <a:buFont typeface="+mj-lt"/>
              <a:buAutoNum type="alphaLcParenR"/>
              <a:tabLst>
                <a:tab pos="457200" algn="l"/>
              </a:tabLst>
            </a:pPr>
            <a:r>
              <a:rPr lang="id-ID" sz="1100" dirty="0"/>
              <a:t>capaian kinerja makro;</a:t>
            </a:r>
          </a:p>
          <a:p>
            <a:pPr marL="542925" indent="-228600" algn="just">
              <a:lnSpc>
                <a:spcPct val="107000"/>
              </a:lnSpc>
              <a:buFont typeface="+mj-lt"/>
              <a:buAutoNum type="alphaLcParenR"/>
              <a:tabLst>
                <a:tab pos="457200" algn="l"/>
              </a:tabLst>
            </a:pPr>
            <a:r>
              <a:rPr lang="id-ID" sz="1100" dirty="0"/>
              <a:t>ringkasan capaian kinerja urusan pelayanan dasar; </a:t>
            </a:r>
          </a:p>
          <a:p>
            <a:pPr marL="542925" indent="-228600" algn="just">
              <a:lnSpc>
                <a:spcPct val="107000"/>
              </a:lnSpc>
              <a:buFont typeface="+mj-lt"/>
              <a:buAutoNum type="alphaLcParenR"/>
              <a:tabLst>
                <a:tab pos="457200" algn="l"/>
              </a:tabLst>
            </a:pPr>
            <a:r>
              <a:rPr lang="id-ID" sz="1100" dirty="0"/>
              <a:t>hasil EPPD dan opini atas laporan keuangan Pemerintah Daerah tahun sebelumnya;</a:t>
            </a:r>
          </a:p>
          <a:p>
            <a:pPr marL="542925" indent="-228600" algn="just">
              <a:lnSpc>
                <a:spcPct val="107000"/>
              </a:lnSpc>
              <a:buFont typeface="+mj-lt"/>
              <a:buAutoNum type="alphaLcParenR"/>
              <a:tabLst>
                <a:tab pos="457200" algn="l"/>
              </a:tabLst>
            </a:pPr>
            <a:r>
              <a:rPr lang="id-ID" sz="1100" dirty="0"/>
              <a:t>ringkasan realisasi penerimaan dan pengeluaran anggaran daerah; dan</a:t>
            </a:r>
          </a:p>
          <a:p>
            <a:pPr marL="542925" indent="-228600" algn="just">
              <a:lnSpc>
                <a:spcPct val="107000"/>
              </a:lnSpc>
              <a:buFont typeface="+mj-lt"/>
              <a:buAutoNum type="alphaLcParenR"/>
              <a:tabLst>
                <a:tab pos="457200" algn="l"/>
              </a:tabLst>
            </a:pPr>
            <a:r>
              <a:rPr lang="id-ID" sz="1100" dirty="0"/>
              <a:t>inovasi daerah.</a:t>
            </a:r>
          </a:p>
          <a:p>
            <a:pPr marL="228600" indent="-228600" algn="just">
              <a:lnSpc>
                <a:spcPct val="107000"/>
              </a:lnSpc>
              <a:buFont typeface="+mj-lt"/>
              <a:buAutoNum type="arabicPeriod" startAt="2"/>
              <a:tabLst>
                <a:tab pos="457200" algn="l"/>
              </a:tabLst>
            </a:pPr>
            <a:r>
              <a:rPr lang="id-ID" sz="1100" dirty="0"/>
              <a:t>Kepala daerah menyampaikan RLPPD kepada masyarakat bersamaan dengan penyampaian LPPD kepada Pemerintah Pusat </a:t>
            </a:r>
          </a:p>
          <a:p>
            <a:pPr marL="228600" indent="-228600" algn="just">
              <a:lnSpc>
                <a:spcPct val="107000"/>
              </a:lnSpc>
              <a:buFont typeface="+mj-lt"/>
              <a:buAutoNum type="arabicPeriod" startAt="2"/>
              <a:tabLst>
                <a:tab pos="457200" algn="l"/>
              </a:tabLst>
            </a:pPr>
            <a:r>
              <a:rPr lang="id-ID" sz="1100" dirty="0"/>
              <a:t>Kepala Daerah wajib mempublikasikan RLPPD kepada masyarakat melalui media cetak dan/atau media elektronik </a:t>
            </a:r>
          </a:p>
          <a:p>
            <a:pPr marL="228600" indent="-228600" algn="just">
              <a:lnSpc>
                <a:spcPct val="107000"/>
              </a:lnSpc>
              <a:buFont typeface="+mj-lt"/>
              <a:buAutoNum type="arabicPeriod" startAt="2"/>
              <a:tabLst>
                <a:tab pos="457200" algn="l"/>
              </a:tabLst>
            </a:pPr>
            <a:r>
              <a:rPr lang="id-ID" sz="1100" dirty="0"/>
              <a:t>Masyarakat dapat memberikan tanggapan atas RLPPD kepada kepala daerah sebagai bahan masukan perbaikan penyelenggaraan pemerintahan daerah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60648"/>
            <a:ext cx="1361728" cy="11495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6999312" cy="1054394"/>
          </a:xfrm>
        </p:spPr>
        <p:txBody>
          <a:bodyPr/>
          <a:lstStyle/>
          <a:p>
            <a:r>
              <a:rPr lang="en-US" sz="2400" dirty="0" err="1"/>
              <a:t>Pelaksanaan</a:t>
            </a:r>
            <a:r>
              <a:rPr lang="en-US" sz="2400" dirty="0"/>
              <a:t> dan </a:t>
            </a:r>
            <a:r>
              <a:rPr lang="en-US" sz="2400" dirty="0" err="1"/>
              <a:t>pelaksana</a:t>
            </a:r>
            <a:r>
              <a:rPr lang="en-US" sz="2400" dirty="0"/>
              <a:t> E</a:t>
            </a:r>
            <a:r>
              <a:rPr lang="id-ID" sz="2400" dirty="0"/>
              <a:t>valuasi penyelenggaraan pemerintahan daerah (</a:t>
            </a:r>
            <a:r>
              <a:rPr lang="en-US" sz="2400" dirty="0"/>
              <a:t>pp 13/2019</a:t>
            </a:r>
            <a:r>
              <a:rPr lang="id-ID" sz="2400" dirty="0"/>
              <a:t>)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92852" y="1633838"/>
            <a:ext cx="4274005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  <a:latin typeface="Arial Black" panose="020B0A04020102020204" pitchFamily="34" charset="0"/>
              </a:rPr>
              <a:t>Jenis dan Pelaksanaan 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E</a:t>
            </a:r>
            <a:r>
              <a:rPr lang="id-ID" dirty="0">
                <a:solidFill>
                  <a:schemeClr val="tx1"/>
                </a:solidFill>
                <a:latin typeface="Arial Black" panose="020B0A04020102020204" pitchFamily="34" charset="0"/>
              </a:rPr>
              <a:t>PPD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(PP 13/2019)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2852" y="2708920"/>
            <a:ext cx="4274005" cy="37022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id-ID" sz="1100" dirty="0"/>
              <a:t>EPPD tidak lagi dibagi menjadi 1 (satu) jenis </a:t>
            </a:r>
          </a:p>
          <a:p>
            <a:pPr marL="228600" indent="-22860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id-ID" sz="1100" dirty="0"/>
              <a:t>EPPD terdiri atas : </a:t>
            </a:r>
          </a:p>
          <a:p>
            <a:pPr marL="444500" indent="-173355" algn="just">
              <a:lnSpc>
                <a:spcPct val="107000"/>
              </a:lnSpc>
              <a:buFont typeface="+mj-lt"/>
              <a:buAutoNum type="alphaLcParenR"/>
              <a:tabLst>
                <a:tab pos="444500" algn="l"/>
              </a:tabLst>
            </a:pPr>
            <a:r>
              <a:rPr lang="id-ID" sz="1100" dirty="0"/>
              <a:t>Evaluasi kinerja makro </a:t>
            </a:r>
          </a:p>
          <a:p>
            <a:pPr marL="630555" indent="-186055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629920" algn="l"/>
              </a:tabLst>
            </a:pPr>
            <a:r>
              <a:rPr lang="id-ID" sz="1100" dirty="0"/>
              <a:t>Capaian kinerja masing-masing indikator kinerja makro LPPD </a:t>
            </a:r>
          </a:p>
          <a:p>
            <a:pPr marL="630555" indent="-186055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629920" algn="l"/>
              </a:tabLst>
            </a:pPr>
            <a:r>
              <a:rPr lang="id-ID" sz="1100" dirty="0"/>
              <a:t>Perubahan capaian kinerja masing-masing indikator kinerja makro LPPD</a:t>
            </a:r>
          </a:p>
          <a:p>
            <a:pPr marL="499745" indent="-228600" algn="just">
              <a:lnSpc>
                <a:spcPct val="107000"/>
              </a:lnSpc>
              <a:buFont typeface="+mj-lt"/>
              <a:buAutoNum type="alphaLcParenR" startAt="2"/>
              <a:tabLst>
                <a:tab pos="444500" algn="l"/>
              </a:tabLst>
            </a:pPr>
            <a:r>
              <a:rPr lang="id-ID" sz="1100" dirty="0"/>
              <a:t>Evaluasi kinerja penyelenggaraan urusan pemerintahan daerah</a:t>
            </a:r>
          </a:p>
          <a:p>
            <a:pPr marL="630555" indent="-186055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629920" algn="l"/>
              </a:tabLst>
            </a:pPr>
            <a:r>
              <a:rPr lang="id-ID" sz="1100" dirty="0"/>
              <a:t>Penilaian capaian indikator kinerja, berdasarkan bobot nilai per bidang urusan pemerintahan dan bobot capaian kinerja indikator per bidang urusan pemerintahan</a:t>
            </a:r>
          </a:p>
          <a:p>
            <a:pPr marL="228600" indent="-228600" algn="just">
              <a:lnSpc>
                <a:spcPct val="107000"/>
              </a:lnSpc>
              <a:buFont typeface="+mj-lt"/>
              <a:buAutoNum type="arabicPeriod" startAt="3"/>
              <a:tabLst>
                <a:tab pos="457200" algn="l"/>
              </a:tabLst>
            </a:pPr>
            <a:r>
              <a:rPr lang="id-ID" sz="1100" dirty="0"/>
              <a:t>Menteri yang menyelenggarakan urusan pemerintahan di bidang pendayagunaan aparatur negara dan reformasi birokrasi melakukan evaluasi akuntabilitas kinerja pemerintah daerah berdasarkan pada informasi akuntabilitas kinerja pada LPPD provinsi dan kabupaten/kota.</a:t>
            </a:r>
          </a:p>
          <a:p>
            <a:pPr marL="228600" indent="-228600" algn="just">
              <a:lnSpc>
                <a:spcPct val="107000"/>
              </a:lnSpc>
              <a:buFont typeface="+mj-lt"/>
              <a:buAutoNum type="arabicPeriod" startAt="3"/>
              <a:tabLst>
                <a:tab pos="457200" algn="l"/>
              </a:tabLst>
            </a:pPr>
            <a:r>
              <a:rPr lang="id-ID" sz="1100" dirty="0"/>
              <a:t>EPPD dilaksanakan setiap tahun anggaran dan hasilnya diselesaikan paling lambat 6 (enam) bulan sejak batas akhir penyampaian LPPD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0244" y="1653085"/>
            <a:ext cx="41351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  <a:latin typeface="Arial Black" panose="020B0A04020102020204" pitchFamily="34" charset="0"/>
              </a:rPr>
              <a:t>Pelaksana 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E</a:t>
            </a:r>
            <a:r>
              <a:rPr lang="id-ID" dirty="0">
                <a:solidFill>
                  <a:schemeClr val="tx1"/>
                </a:solidFill>
                <a:latin typeface="Arial Black" panose="020B0A04020102020204" pitchFamily="34" charset="0"/>
              </a:rPr>
              <a:t>PPD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(PP 13/2019)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0245" y="2708920"/>
            <a:ext cx="4130904" cy="17097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id-ID" sz="1100" dirty="0"/>
              <a:t>Menteri melakukan EPPD berdasarkan LPPD provinsi dengan melibatkan kementerian teknis dan/atau lembaga pemerintahan nonkementerian terkait untuk menilai Kinerja Penyelenggaraan Pemerintahan Daerah provinsi.</a:t>
            </a:r>
          </a:p>
          <a:p>
            <a:pPr marL="228600" indent="-22860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id-ID" sz="1100" dirty="0"/>
              <a:t>Gubernur sebagai wakil Pemerintah Pusat melakukan EPPD berdasarkan LPPD kabupaten/kota dengan melibatkan perangkat daerah dan instansi vertikal terkait untuk menilai Kinerja Penyelenggaraan Pemerintahan Daerah kabupaten/kota.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37" y="355847"/>
            <a:ext cx="1217712" cy="10543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7071320" cy="1054394"/>
          </a:xfrm>
        </p:spPr>
        <p:txBody>
          <a:bodyPr/>
          <a:lstStyle/>
          <a:p>
            <a:r>
              <a:rPr lang="en-US" sz="2000" dirty="0"/>
              <a:t>PEMANFAATAN HASIL E</a:t>
            </a:r>
            <a:r>
              <a:rPr lang="id-ID" sz="2000" dirty="0"/>
              <a:t>valuasi penyelenggaraan pemerintahan daerah</a:t>
            </a:r>
            <a:r>
              <a:rPr lang="en-US" sz="2000" dirty="0"/>
              <a:t> DAN PEMBANGUNAN SISTEM INFORMASI</a:t>
            </a:r>
            <a:r>
              <a:rPr lang="id-ID" sz="2000" dirty="0"/>
              <a:t> (</a:t>
            </a:r>
            <a:r>
              <a:rPr lang="en-US" sz="2000" dirty="0"/>
              <a:t>PP 13/2019</a:t>
            </a:r>
            <a:r>
              <a:rPr lang="id-ID" sz="2000" dirty="0"/>
              <a:t>)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51857" y="1645347"/>
            <a:ext cx="4274005" cy="584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>
                <a:solidFill>
                  <a:schemeClr val="tx1"/>
                </a:solidFill>
                <a:latin typeface="Arial Black" panose="020B0A04020102020204" pitchFamily="34" charset="0"/>
              </a:rPr>
              <a:t>Pemanfaatan </a:t>
            </a:r>
            <a:r>
              <a:rPr lang="en-US" sz="1600" dirty="0">
                <a:solidFill>
                  <a:schemeClr val="tx1"/>
                </a:solidFill>
                <a:latin typeface="Arial Black" panose="020B0A04020102020204" pitchFamily="34" charset="0"/>
              </a:rPr>
              <a:t>E</a:t>
            </a:r>
            <a:r>
              <a:rPr lang="id-ID" sz="1600" dirty="0">
                <a:solidFill>
                  <a:schemeClr val="tx1"/>
                </a:solidFill>
                <a:latin typeface="Arial Black" panose="020B0A04020102020204" pitchFamily="34" charset="0"/>
              </a:rPr>
              <a:t>PPD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Black" panose="020B0A04020102020204" pitchFamily="34" charset="0"/>
              </a:rPr>
              <a:t>(PP 13/2019)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856" y="2437579"/>
            <a:ext cx="4274005" cy="40645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id-ID" sz="1100" dirty="0"/>
              <a:t>Hasil EPPD digunakan oleh Pemerintah Pusat sebagai bahan:</a:t>
            </a:r>
          </a:p>
          <a:p>
            <a:pPr marL="542925" lvl="1" indent="-228600" algn="just">
              <a:lnSpc>
                <a:spcPct val="107000"/>
              </a:lnSpc>
              <a:buFont typeface="+mj-lt"/>
              <a:buAutoNum type="alphaLcParenR"/>
              <a:tabLst>
                <a:tab pos="542925" algn="l"/>
              </a:tabLst>
            </a:pPr>
            <a:r>
              <a:rPr lang="id-ID" sz="1100" dirty="0"/>
              <a:t>pertimbangan pemberian penghargaan; </a:t>
            </a:r>
          </a:p>
          <a:p>
            <a:pPr marL="716280" lvl="2" indent="-17145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id-ID" sz="1100" dirty="0"/>
              <a:t>Presiden memberikan penghargaan kepada Pemerintah provinsi, kabupaten, dan kota yang termasuk peringkat kategori berprestasi Kinerja Penyelenggaraan Pemerintahan Daerah tertinggi atas usulan Menteri.</a:t>
            </a:r>
          </a:p>
          <a:p>
            <a:pPr marL="716280" lvl="2" indent="-17145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id-ID" sz="1100" dirty="0"/>
              <a:t>Penghargaan digunakan sebagai bahan pertimbangan oleh Menteri yang menyelenggarakan urusan di bidang keuangan dalam pemberian insentif sesuai dengan peraturan perundang-undangan</a:t>
            </a:r>
          </a:p>
          <a:p>
            <a:pPr marL="542925" lvl="1" indent="-228600" algn="just">
              <a:lnSpc>
                <a:spcPct val="107000"/>
              </a:lnSpc>
              <a:buFont typeface="+mj-lt"/>
              <a:buAutoNum type="alphaLcParenR"/>
              <a:tabLst>
                <a:tab pos="542925" algn="l"/>
              </a:tabLst>
            </a:pPr>
            <a:r>
              <a:rPr lang="id-ID" sz="1100" dirty="0"/>
              <a:t>sinkronisasi perencanaan dan penetapan target pembangunan pusat dan daerah; dan</a:t>
            </a:r>
          </a:p>
          <a:p>
            <a:pPr marL="542925" lvl="1" indent="-228600" algn="just">
              <a:lnSpc>
                <a:spcPct val="107000"/>
              </a:lnSpc>
              <a:buFont typeface="+mj-lt"/>
              <a:buAutoNum type="alphaLcParenR"/>
              <a:tabLst>
                <a:tab pos="542925" algn="l"/>
              </a:tabLst>
            </a:pPr>
            <a:r>
              <a:rPr lang="id-ID" sz="1100" dirty="0"/>
              <a:t>pembinaan terhadap peningkatan kemampuan pemerintahan daerah dalam menyelenggarakan otonomi daerah sehingga menghasilkan kinerja yang tinggi.</a:t>
            </a:r>
          </a:p>
          <a:p>
            <a:pPr marL="716280" lvl="2" indent="-17145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id-ID" sz="1100" dirty="0"/>
              <a:t>Berdasarkan hasil EPPD, Menteri, menteri teknis dan kepala LPNK melakukan pembinaan terhadap peningkatan kemampuan pemerintahan daerah dalam penyelenggaraan otonomi daerah </a:t>
            </a:r>
          </a:p>
          <a:p>
            <a:pPr marL="716280" lvl="2" indent="-17145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id-ID" sz="1100" dirty="0"/>
              <a:t>Pembinaan dilakukan melalui fasilitasi khusus dan pengembangan kapasitas daerah</a:t>
            </a:r>
          </a:p>
        </p:txBody>
      </p:sp>
      <p:sp>
        <p:nvSpPr>
          <p:cNvPr id="8" name="Rectangle 7"/>
          <p:cNvSpPr/>
          <p:nvPr/>
        </p:nvSpPr>
        <p:spPr>
          <a:xfrm>
            <a:off x="4618140" y="1645347"/>
            <a:ext cx="4274005" cy="584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>
                <a:solidFill>
                  <a:schemeClr val="tx1"/>
                </a:solidFill>
                <a:latin typeface="Arial Black" panose="020B0A04020102020204" pitchFamily="34" charset="0"/>
              </a:rPr>
              <a:t>Sistem Informasi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Black" panose="020B0A04020102020204" pitchFamily="34" charset="0"/>
              </a:rPr>
              <a:t>(PP 13/2019)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18140" y="2437579"/>
            <a:ext cx="4274005" cy="22531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/>
              <a:t>Menteri </a:t>
            </a:r>
            <a:r>
              <a:rPr lang="en-US" sz="1100" dirty="0" err="1"/>
              <a:t>menyediakan</a:t>
            </a:r>
            <a:r>
              <a:rPr lang="en-US" sz="1100" dirty="0"/>
              <a:t> </a:t>
            </a:r>
            <a:r>
              <a:rPr lang="en-US" sz="1100" dirty="0" err="1"/>
              <a:t>sistem</a:t>
            </a:r>
            <a:r>
              <a:rPr lang="en-US" sz="1100" dirty="0"/>
              <a:t> </a:t>
            </a:r>
            <a:r>
              <a:rPr lang="en-US" sz="1100" dirty="0" err="1"/>
              <a:t>informasi</a:t>
            </a:r>
            <a:r>
              <a:rPr lang="en-US" sz="1100" dirty="0"/>
              <a:t> </a:t>
            </a:r>
            <a:r>
              <a:rPr lang="en-US" sz="1100" dirty="0" err="1"/>
              <a:t>elektronik</a:t>
            </a:r>
            <a:r>
              <a:rPr lang="en-US" sz="1100" dirty="0"/>
              <a:t> LPPD dan EPPD </a:t>
            </a:r>
            <a:r>
              <a:rPr lang="en-US" sz="1100" dirty="0" err="1"/>
              <a:t>terintegrasi</a:t>
            </a:r>
            <a:r>
              <a:rPr lang="en-US" sz="1100" dirty="0"/>
              <a:t> </a:t>
            </a:r>
            <a:r>
              <a:rPr lang="en-US" sz="1100" dirty="0" err="1"/>
              <a:t>secara</a:t>
            </a:r>
            <a:r>
              <a:rPr lang="en-US" sz="1100" dirty="0"/>
              <a:t> daring </a:t>
            </a:r>
          </a:p>
          <a:p>
            <a:pPr marL="228600" indent="-22860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/>
              <a:t>Kementerian/Lembaga </a:t>
            </a:r>
            <a:r>
              <a:rPr lang="en-US" sz="1100" dirty="0" err="1"/>
              <a:t>dapat</a:t>
            </a:r>
            <a:r>
              <a:rPr lang="en-US" sz="1100" dirty="0"/>
              <a:t> </a:t>
            </a:r>
            <a:r>
              <a:rPr lang="en-US" sz="1100" dirty="0" err="1"/>
              <a:t>memanfaatkan</a:t>
            </a:r>
            <a:r>
              <a:rPr lang="en-US" sz="1100" dirty="0"/>
              <a:t> data dan </a:t>
            </a:r>
            <a:r>
              <a:rPr lang="en-US" sz="1100" dirty="0" err="1"/>
              <a:t>informasi</a:t>
            </a:r>
            <a:r>
              <a:rPr lang="en-US" sz="1100" dirty="0"/>
              <a:t> </a:t>
            </a:r>
            <a:r>
              <a:rPr lang="en-US" sz="1100" dirty="0" err="1"/>
              <a:t>dari</a:t>
            </a:r>
            <a:r>
              <a:rPr lang="en-US" sz="1100" dirty="0"/>
              <a:t> </a:t>
            </a:r>
            <a:r>
              <a:rPr lang="en-US" sz="1100" dirty="0" err="1"/>
              <a:t>sistem</a:t>
            </a:r>
            <a:r>
              <a:rPr lang="en-US" sz="1100" dirty="0"/>
              <a:t> </a:t>
            </a:r>
            <a:r>
              <a:rPr lang="en-US" sz="1100" dirty="0" err="1"/>
              <a:t>informasi</a:t>
            </a:r>
            <a:r>
              <a:rPr lang="en-US" sz="1100" dirty="0"/>
              <a:t> </a:t>
            </a:r>
            <a:r>
              <a:rPr lang="en-US" sz="1100" dirty="0" err="1"/>
              <a:t>elektronik</a:t>
            </a:r>
            <a:r>
              <a:rPr lang="en-US" sz="1100" dirty="0"/>
              <a:t> </a:t>
            </a:r>
          </a:p>
          <a:p>
            <a:pPr marL="228600" indent="-22860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 err="1"/>
              <a:t>Sistem</a:t>
            </a:r>
            <a:r>
              <a:rPr lang="en-US" sz="1100" dirty="0"/>
              <a:t> </a:t>
            </a:r>
            <a:r>
              <a:rPr lang="en-US" sz="1100" dirty="0" err="1"/>
              <a:t>informasi</a:t>
            </a:r>
            <a:r>
              <a:rPr lang="en-US" sz="1100" dirty="0"/>
              <a:t> </a:t>
            </a:r>
            <a:r>
              <a:rPr lang="en-US" sz="1100" dirty="0" err="1"/>
              <a:t>elektronik</a:t>
            </a:r>
            <a:r>
              <a:rPr lang="en-US" sz="1100" dirty="0"/>
              <a:t> LPPD dan EPPD </a:t>
            </a:r>
            <a:r>
              <a:rPr lang="en-US" sz="1100" dirty="0" err="1"/>
              <a:t>dilaksanakan</a:t>
            </a:r>
            <a:r>
              <a:rPr lang="en-US" sz="1100" dirty="0"/>
              <a:t> </a:t>
            </a:r>
            <a:r>
              <a:rPr lang="en-US" sz="1100" dirty="0" err="1"/>
              <a:t>sesuai</a:t>
            </a:r>
            <a:r>
              <a:rPr lang="en-US" sz="1100" dirty="0"/>
              <a:t> </a:t>
            </a:r>
            <a:r>
              <a:rPr lang="en-US" sz="1100" dirty="0" err="1"/>
              <a:t>dengan</a:t>
            </a:r>
            <a:r>
              <a:rPr lang="en-US" sz="1100" dirty="0"/>
              <a:t> </a:t>
            </a:r>
            <a:r>
              <a:rPr lang="en-US" sz="1100" dirty="0" err="1"/>
              <a:t>ketentuan</a:t>
            </a:r>
            <a:r>
              <a:rPr lang="en-US" sz="1100" dirty="0"/>
              <a:t> </a:t>
            </a:r>
            <a:r>
              <a:rPr lang="en-US" sz="1100" dirty="0" err="1"/>
              <a:t>peraturan</a:t>
            </a:r>
            <a:r>
              <a:rPr lang="en-US" sz="1100" dirty="0"/>
              <a:t> </a:t>
            </a:r>
            <a:r>
              <a:rPr lang="en-US" sz="1100" dirty="0" err="1"/>
              <a:t>perundang-undangan</a:t>
            </a:r>
            <a:r>
              <a:rPr lang="en-US" sz="1100" dirty="0"/>
              <a:t> </a:t>
            </a:r>
            <a:r>
              <a:rPr lang="en-US" sz="1100" dirty="0" err="1"/>
              <a:t>mengenai</a:t>
            </a:r>
            <a:r>
              <a:rPr lang="en-US" sz="1100" dirty="0"/>
              <a:t> </a:t>
            </a:r>
            <a:r>
              <a:rPr lang="en-US" sz="1100" dirty="0" err="1"/>
              <a:t>sistem</a:t>
            </a:r>
            <a:r>
              <a:rPr lang="en-US" sz="1100" dirty="0"/>
              <a:t> </a:t>
            </a:r>
            <a:r>
              <a:rPr lang="en-US" sz="1100" dirty="0" err="1"/>
              <a:t>pemerintahan</a:t>
            </a:r>
            <a:r>
              <a:rPr lang="en-US" sz="1100" dirty="0"/>
              <a:t> </a:t>
            </a:r>
            <a:r>
              <a:rPr lang="en-US" sz="1100" dirty="0" err="1"/>
              <a:t>berbasis</a:t>
            </a:r>
            <a:r>
              <a:rPr lang="en-US" sz="1100" dirty="0"/>
              <a:t> </a:t>
            </a:r>
            <a:r>
              <a:rPr lang="en-US" sz="1100" dirty="0" err="1"/>
              <a:t>elektronik</a:t>
            </a:r>
            <a:r>
              <a:rPr lang="en-US" sz="1100" dirty="0"/>
              <a:t> </a:t>
            </a:r>
          </a:p>
          <a:p>
            <a:pPr algn="just">
              <a:lnSpc>
                <a:spcPct val="107000"/>
              </a:lnSpc>
              <a:tabLst>
                <a:tab pos="457200" algn="l"/>
              </a:tabLst>
            </a:pPr>
            <a:endParaRPr lang="en-US" sz="1100" dirty="0"/>
          </a:p>
          <a:p>
            <a:pPr algn="just">
              <a:lnSpc>
                <a:spcPct val="107000"/>
              </a:lnSpc>
              <a:tabLst>
                <a:tab pos="457200" algn="l"/>
              </a:tabLst>
            </a:pPr>
            <a:endParaRPr lang="en-US" sz="1100" dirty="0"/>
          </a:p>
          <a:p>
            <a:pPr algn="just">
              <a:lnSpc>
                <a:spcPct val="107000"/>
              </a:lnSpc>
              <a:tabLst>
                <a:tab pos="457200" algn="l"/>
              </a:tabLst>
            </a:pPr>
            <a:endParaRPr lang="en-US" sz="1100" dirty="0"/>
          </a:p>
          <a:p>
            <a:pPr algn="just">
              <a:lnSpc>
                <a:spcPct val="107000"/>
              </a:lnSpc>
              <a:tabLst>
                <a:tab pos="457200" algn="l"/>
              </a:tabLst>
            </a:pPr>
            <a:endParaRPr lang="en-US" sz="1100" dirty="0"/>
          </a:p>
          <a:p>
            <a:pPr algn="just">
              <a:lnSpc>
                <a:spcPct val="107000"/>
              </a:lnSpc>
              <a:tabLst>
                <a:tab pos="457200" algn="l"/>
              </a:tabLst>
            </a:pPr>
            <a:endParaRPr lang="id-ID" sz="11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37" y="355847"/>
            <a:ext cx="1217712" cy="105439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AutoShape 4"/>
          <p:cNvSpPr>
            <a:spLocks noChangeArrowheads="1"/>
          </p:cNvSpPr>
          <p:nvPr/>
        </p:nvSpPr>
        <p:spPr bwMode="gray">
          <a:xfrm>
            <a:off x="1738079" y="802414"/>
            <a:ext cx="5794767" cy="87255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dirty="0">
                <a:solidFill>
                  <a:srgbClr val="002060"/>
                </a:solidFill>
                <a:latin typeface="Bookman Old Style" pitchFamily="18" charset="0"/>
              </a:rPr>
              <a:t>UU 23 / 2014 </a:t>
            </a:r>
            <a:r>
              <a:rPr lang="en-US" sz="2000" b="1" dirty="0" err="1">
                <a:solidFill>
                  <a:srgbClr val="002060"/>
                </a:solidFill>
                <a:latin typeface="Bookman Old Style" pitchFamily="18" charset="0"/>
              </a:rPr>
              <a:t>Tentang</a:t>
            </a:r>
            <a:r>
              <a:rPr lang="en-US" sz="20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Bookman Old Style" pitchFamily="18" charset="0"/>
              </a:rPr>
              <a:t>Pemerintahan</a:t>
            </a:r>
            <a:r>
              <a:rPr lang="en-US" sz="2000" b="1" dirty="0">
                <a:solidFill>
                  <a:srgbClr val="002060"/>
                </a:solidFill>
                <a:latin typeface="Bookman Old Style" pitchFamily="18" charset="0"/>
              </a:rPr>
              <a:t> Daerah</a:t>
            </a:r>
            <a:endParaRPr lang="id-ID" sz="20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dirty="0">
                <a:solidFill>
                  <a:srgbClr val="002060"/>
                </a:solidFill>
                <a:latin typeface="Bookman Old Style" pitchFamily="18" charset="0"/>
              </a:rPr>
              <a:t>(Psl 69 dan &amp; 70)</a:t>
            </a:r>
            <a:endParaRPr lang="en-US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gray">
          <a:xfrm>
            <a:off x="977825" y="2192625"/>
            <a:ext cx="3318648" cy="100854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2060"/>
                </a:solidFill>
                <a:latin typeface="Bookman Old Style" pitchFamily="18" charset="0"/>
              </a:rPr>
              <a:t>PP No 13 </a:t>
            </a:r>
            <a:r>
              <a:rPr lang="en-US" sz="1400" b="1" dirty="0" err="1">
                <a:solidFill>
                  <a:srgbClr val="002060"/>
                </a:solidFill>
                <a:latin typeface="Bookman Old Style" pitchFamily="18" charset="0"/>
              </a:rPr>
              <a:t>Tahun</a:t>
            </a:r>
            <a:r>
              <a:rPr lang="en-US" sz="1400" b="1" dirty="0">
                <a:solidFill>
                  <a:srgbClr val="002060"/>
                </a:solidFill>
                <a:latin typeface="Bookman Old Style" pitchFamily="18" charset="0"/>
              </a:rPr>
              <a:t> 2019</a:t>
            </a:r>
            <a:endParaRPr lang="id-ID" sz="14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002060"/>
                </a:solidFill>
                <a:latin typeface="Bookman Old Style" pitchFamily="18" charset="0"/>
              </a:rPr>
              <a:t>Tentang</a:t>
            </a:r>
            <a:r>
              <a:rPr lang="en-US" sz="14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Bookman Old Style" pitchFamily="18" charset="0"/>
              </a:rPr>
              <a:t>Laporan</a:t>
            </a:r>
            <a:r>
              <a:rPr lang="en-US" sz="14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Bookman Old Style" pitchFamily="18" charset="0"/>
              </a:rPr>
              <a:t>dan</a:t>
            </a:r>
            <a:r>
              <a:rPr lang="en-US" sz="14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Bookman Old Style" pitchFamily="18" charset="0"/>
              </a:rPr>
              <a:t>Evaluasi</a:t>
            </a:r>
            <a:r>
              <a:rPr lang="en-US" sz="14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002060"/>
                </a:solidFill>
                <a:latin typeface="Bookman Old Style" pitchFamily="18" charset="0"/>
              </a:rPr>
              <a:t>Penyelenggaraan</a:t>
            </a:r>
            <a:r>
              <a:rPr lang="en-US" sz="14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Bookman Old Style" pitchFamily="18" charset="0"/>
              </a:rPr>
              <a:t>Pemerintahan</a:t>
            </a:r>
            <a:r>
              <a:rPr lang="en-US" sz="14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id-ID" sz="14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2060"/>
                </a:solidFill>
                <a:latin typeface="Bookman Old Style" pitchFamily="18" charset="0"/>
              </a:rPr>
              <a:t>Daerah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17440" y="148730"/>
            <a:ext cx="8778240" cy="57188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682" tIns="0" rIns="36682" bIns="0" anchor="ctr">
            <a:norm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PELAKSANAAN PENYUSUNAN LPPD TAHUN 2019</a:t>
            </a:r>
          </a:p>
        </p:txBody>
      </p:sp>
      <p:sp>
        <p:nvSpPr>
          <p:cNvPr id="3" name="Down Arrow 2"/>
          <p:cNvSpPr/>
          <p:nvPr/>
        </p:nvSpPr>
        <p:spPr>
          <a:xfrm>
            <a:off x="2774880" y="1761094"/>
            <a:ext cx="242620" cy="3725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gray">
          <a:xfrm>
            <a:off x="4847527" y="2154430"/>
            <a:ext cx="3456952" cy="104597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2060"/>
                </a:solidFill>
                <a:latin typeface="Bookman Old Style" pitchFamily="18" charset="0"/>
              </a:rPr>
              <a:t>PP No 2 </a:t>
            </a:r>
            <a:r>
              <a:rPr lang="en-US" sz="1400" b="1" dirty="0" err="1">
                <a:solidFill>
                  <a:srgbClr val="002060"/>
                </a:solidFill>
                <a:latin typeface="Bookman Old Style" pitchFamily="18" charset="0"/>
              </a:rPr>
              <a:t>Tahun</a:t>
            </a:r>
            <a:r>
              <a:rPr lang="en-US" sz="1400" b="1" dirty="0">
                <a:solidFill>
                  <a:srgbClr val="002060"/>
                </a:solidFill>
                <a:latin typeface="Bookman Old Style" pitchFamily="18" charset="0"/>
              </a:rPr>
              <a:t> 2018</a:t>
            </a:r>
            <a:endParaRPr lang="id-ID" sz="14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002060"/>
                </a:solidFill>
                <a:latin typeface="Bookman Old Style" pitchFamily="18" charset="0"/>
              </a:rPr>
              <a:t>Tentang</a:t>
            </a:r>
            <a:r>
              <a:rPr lang="en-US" sz="14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Bookman Old Style" pitchFamily="18" charset="0"/>
              </a:rPr>
              <a:t>Standar</a:t>
            </a:r>
            <a:r>
              <a:rPr lang="en-US" sz="14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Bookman Old Style" pitchFamily="18" charset="0"/>
              </a:rPr>
              <a:t>Pelayanan</a:t>
            </a:r>
            <a:r>
              <a:rPr lang="en-US" sz="1400" b="1" dirty="0">
                <a:solidFill>
                  <a:srgbClr val="002060"/>
                </a:solidFill>
                <a:latin typeface="Bookman Old Style" pitchFamily="18" charset="0"/>
              </a:rPr>
              <a:t> Minimal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6396047" y="1761094"/>
            <a:ext cx="249552" cy="3725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58244" y="5644404"/>
            <a:ext cx="2903039" cy="9124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LPPD </a:t>
            </a:r>
            <a:r>
              <a:rPr lang="en-US" b="1" dirty="0" err="1">
                <a:solidFill>
                  <a:schemeClr val="tx1"/>
                </a:solidFill>
              </a:rPr>
              <a:t>memuat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Laporan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Penerapan</a:t>
            </a:r>
            <a:r>
              <a:rPr lang="en-US" b="1" dirty="0">
                <a:solidFill>
                  <a:schemeClr val="tx1"/>
                </a:solidFill>
              </a:rPr>
              <a:t> SPM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Lakip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571999" y="4828962"/>
            <a:ext cx="275528" cy="733639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gray">
          <a:xfrm>
            <a:off x="355680" y="3867083"/>
            <a:ext cx="8294400" cy="87575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2060"/>
                </a:solidFill>
                <a:latin typeface="Bookman Old Style" pitchFamily="18" charset="0"/>
              </a:rPr>
              <a:t>SE </a:t>
            </a:r>
            <a:r>
              <a:rPr lang="en-US" sz="1400" b="1" dirty="0" err="1">
                <a:solidFill>
                  <a:srgbClr val="002060"/>
                </a:solidFill>
                <a:latin typeface="Bookman Old Style" pitchFamily="18" charset="0"/>
              </a:rPr>
              <a:t>Mendagri</a:t>
            </a:r>
            <a:r>
              <a:rPr lang="en-US" sz="14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Bookman Old Style" pitchFamily="18" charset="0"/>
              </a:rPr>
              <a:t>Nomor</a:t>
            </a:r>
            <a:r>
              <a:rPr lang="en-US" sz="1400" b="1" dirty="0">
                <a:solidFill>
                  <a:srgbClr val="002060"/>
                </a:solidFill>
                <a:latin typeface="Bookman Old Style" pitchFamily="18" charset="0"/>
              </a:rPr>
              <a:t> 120.04/6976/OTDA </a:t>
            </a:r>
            <a:r>
              <a:rPr lang="id-ID" sz="1400" b="1" dirty="0">
                <a:solidFill>
                  <a:srgbClr val="002060"/>
                </a:solidFill>
                <a:latin typeface="Bookman Old Style" pitchFamily="18" charset="0"/>
              </a:rPr>
              <a:t>(Gubernur) </a:t>
            </a:r>
            <a:r>
              <a:rPr lang="en-US" sz="1400" b="1" dirty="0">
                <a:solidFill>
                  <a:srgbClr val="002060"/>
                </a:solidFill>
                <a:latin typeface="Bookman Old Style" pitchFamily="18" charset="0"/>
              </a:rPr>
              <a:t>dan 120.04/6977/OTDA </a:t>
            </a:r>
            <a:endParaRPr lang="id-ID" sz="14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rgbClr val="002060"/>
                </a:solidFill>
                <a:latin typeface="Bookman Old Style" pitchFamily="18" charset="0"/>
              </a:rPr>
              <a:t>(Bupati/Walikota) </a:t>
            </a:r>
            <a:r>
              <a:rPr lang="en-US" sz="1400" b="1" dirty="0" err="1">
                <a:solidFill>
                  <a:srgbClr val="002060"/>
                </a:solidFill>
                <a:latin typeface="Bookman Old Style" pitchFamily="18" charset="0"/>
              </a:rPr>
              <a:t>tanggal</a:t>
            </a:r>
            <a:r>
              <a:rPr lang="en-US" sz="1400" b="1" dirty="0">
                <a:solidFill>
                  <a:srgbClr val="002060"/>
                </a:solidFill>
                <a:latin typeface="Bookman Old Style" pitchFamily="18" charset="0"/>
              </a:rPr>
              <a:t> 31 </a:t>
            </a:r>
            <a:r>
              <a:rPr lang="en-US" sz="1400" b="1" dirty="0" err="1">
                <a:solidFill>
                  <a:srgbClr val="002060"/>
                </a:solidFill>
                <a:latin typeface="Bookman Old Style" pitchFamily="18" charset="0"/>
              </a:rPr>
              <a:t>Desember</a:t>
            </a:r>
            <a:r>
              <a:rPr lang="en-US" sz="1400" b="1" dirty="0">
                <a:solidFill>
                  <a:srgbClr val="002060"/>
                </a:solidFill>
                <a:latin typeface="Bookman Old Style" pitchFamily="18" charset="0"/>
              </a:rPr>
              <a:t> 2019 </a:t>
            </a:r>
            <a:r>
              <a:rPr lang="en-US" sz="1400" b="1" dirty="0" err="1">
                <a:solidFill>
                  <a:srgbClr val="002060"/>
                </a:solidFill>
                <a:latin typeface="Bookman Old Style" pitchFamily="18" charset="0"/>
              </a:rPr>
              <a:t>tentang</a:t>
            </a:r>
            <a:r>
              <a:rPr lang="en-US" sz="14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Bookman Old Style" pitchFamily="18" charset="0"/>
              </a:rPr>
              <a:t>Pedoman</a:t>
            </a:r>
            <a:r>
              <a:rPr lang="en-US" sz="14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Bookman Old Style" pitchFamily="18" charset="0"/>
              </a:rPr>
              <a:t>Penyusunan</a:t>
            </a:r>
            <a:r>
              <a:rPr lang="en-US" sz="1400" b="1" dirty="0">
                <a:solidFill>
                  <a:srgbClr val="002060"/>
                </a:solidFill>
                <a:latin typeface="Bookman Old Style" pitchFamily="18" charset="0"/>
              </a:rPr>
              <a:t> LPPD </a:t>
            </a:r>
            <a:endParaRPr lang="id-ID" sz="14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002060"/>
                </a:solidFill>
                <a:latin typeface="Bookman Old Style" pitchFamily="18" charset="0"/>
              </a:rPr>
              <a:t>Tahun</a:t>
            </a:r>
            <a:r>
              <a:rPr lang="en-US" sz="1400" b="1" dirty="0">
                <a:solidFill>
                  <a:srgbClr val="002060"/>
                </a:solidFill>
                <a:latin typeface="Bookman Old Style" pitchFamily="18" charset="0"/>
              </a:rPr>
              <a:t> 2019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2766210" y="3379390"/>
            <a:ext cx="215969" cy="401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6388098" y="3359738"/>
            <a:ext cx="215969" cy="450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57793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480322" y="656205"/>
            <a:ext cx="5989263" cy="81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id-ID" altLang="id-ID" sz="2567">
              <a:latin typeface="Impact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93920" y="76201"/>
            <a:ext cx="8087040" cy="64148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682" tIns="0" rIns="36682" bIns="0" anchor="ctr">
            <a:norm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Peran</a:t>
            </a:r>
            <a:r>
              <a:rPr lang="en-US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altLang="zh-CN" sz="24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kepala</a:t>
            </a:r>
            <a:r>
              <a:rPr lang="en-US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altLang="zh-CN" sz="24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daerah</a:t>
            </a:r>
            <a:r>
              <a:rPr lang="en-US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altLang="zh-CN" sz="24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dalam</a:t>
            </a:r>
            <a:r>
              <a:rPr lang="en-US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altLang="zh-CN" sz="24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penyusunan</a:t>
            </a:r>
            <a:r>
              <a:rPr lang="en-US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altLang="zh-CN" sz="24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lppd</a:t>
            </a:r>
            <a:endParaRPr lang="id-ID" altLang="zh-CN" sz="24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BADC67-8BA8-4F0F-AE65-A704B9990244}"/>
              </a:ext>
            </a:extLst>
          </p:cNvPr>
          <p:cNvSpPr/>
          <p:nvPr/>
        </p:nvSpPr>
        <p:spPr>
          <a:xfrm>
            <a:off x="3310048" y="838200"/>
            <a:ext cx="2419200" cy="717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Comic Sans MS" panose="030F0702030302020204" pitchFamily="66" charset="0"/>
              </a:rPr>
              <a:t>KEPALA DAERAH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9C4EE1E3-168B-4C8A-A440-7AAF1C3321DF}"/>
              </a:ext>
            </a:extLst>
          </p:cNvPr>
          <p:cNvSpPr/>
          <p:nvPr/>
        </p:nvSpPr>
        <p:spPr>
          <a:xfrm>
            <a:off x="424800" y="2209800"/>
            <a:ext cx="2350080" cy="91440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MEMBAGI TUGAS PENYUSUNAN </a:t>
            </a: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2C4C5535-1DE0-4E4E-8557-7BFA3976F2D3}"/>
              </a:ext>
            </a:extLst>
          </p:cNvPr>
          <p:cNvSpPr/>
          <p:nvPr/>
        </p:nvSpPr>
        <p:spPr>
          <a:xfrm>
            <a:off x="3523910" y="2286000"/>
            <a:ext cx="2350080" cy="91440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MELAKUKAN </a:t>
            </a:r>
          </a:p>
          <a:p>
            <a:pPr algn="ctr"/>
            <a:r>
              <a:rPr lang="id-ID" b="1" i="1" dirty="0">
                <a:solidFill>
                  <a:schemeClr val="tx1"/>
                </a:solidFill>
              </a:rPr>
              <a:t>SELF ASSEMENT</a:t>
            </a:r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6163CC44-24A4-4310-A6E9-2DA323AD53B3}"/>
              </a:ext>
            </a:extLst>
          </p:cNvPr>
          <p:cNvSpPr/>
          <p:nvPr/>
        </p:nvSpPr>
        <p:spPr>
          <a:xfrm>
            <a:off x="6488639" y="2209800"/>
            <a:ext cx="2350080" cy="91440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MELEGALISASI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F4EAD1-9279-482D-A460-22B70A0C5E08}"/>
              </a:ext>
            </a:extLst>
          </p:cNvPr>
          <p:cNvSpPr/>
          <p:nvPr/>
        </p:nvSpPr>
        <p:spPr>
          <a:xfrm>
            <a:off x="79199" y="3733801"/>
            <a:ext cx="2946606" cy="2971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/>
            <a:r>
              <a:rPr lang="id-ID" dirty="0">
                <a:solidFill>
                  <a:schemeClr val="tx1"/>
                </a:solidFill>
              </a:rPr>
              <a:t>1. </a:t>
            </a:r>
            <a:r>
              <a:rPr lang="id-ID" sz="1700" b="1" dirty="0">
                <a:solidFill>
                  <a:schemeClr val="tx1"/>
                </a:solidFill>
                <a:latin typeface="Comic Sans MS" panose="030F0702030302020204" pitchFamily="66" charset="0"/>
              </a:rPr>
              <a:t>Tim yang Menyusun LPPD;</a:t>
            </a:r>
          </a:p>
          <a:p>
            <a:pPr marL="177800" indent="-177800">
              <a:buAutoNum type="arabicPeriod" startAt="2"/>
            </a:pPr>
            <a:r>
              <a:rPr lang="id-ID" sz="1700" b="1" dirty="0">
                <a:solidFill>
                  <a:schemeClr val="tx1"/>
                </a:solidFill>
                <a:latin typeface="Comic Sans MS" panose="030F0702030302020204" pitchFamily="66" charset="0"/>
              </a:rPr>
              <a:t>Tim yang Menyusun  Muatan Laporan SPM;</a:t>
            </a:r>
          </a:p>
          <a:p>
            <a:pPr marL="177800" indent="-177800">
              <a:buAutoNum type="arabicPeriod" startAt="2"/>
            </a:pPr>
            <a:r>
              <a:rPr lang="id-ID" sz="1700" b="1" dirty="0">
                <a:solidFill>
                  <a:schemeClr val="tx1"/>
                </a:solidFill>
                <a:latin typeface="Comic Sans MS" panose="030F0702030302020204" pitchFamily="66" charset="0"/>
              </a:rPr>
              <a:t> Tim yang Menyusun Muatan Lakip</a:t>
            </a:r>
          </a:p>
          <a:p>
            <a:pPr marL="342900" indent="-342900">
              <a:buAutoNum type="arabicPeriod" startAt="2"/>
            </a:pPr>
            <a:endParaRPr lang="id-ID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87CBD73-8AB9-4FC1-9215-31B5ACBA679A}"/>
              </a:ext>
            </a:extLst>
          </p:cNvPr>
          <p:cNvSpPr/>
          <p:nvPr/>
        </p:nvSpPr>
        <p:spPr>
          <a:xfrm>
            <a:off x="3160038" y="3810001"/>
            <a:ext cx="3139962" cy="2971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id-ID" b="1" dirty="0">
                <a:solidFill>
                  <a:schemeClr val="tx1"/>
                </a:solidFill>
              </a:rPr>
              <a:t>Mendeteksi Penilaian Kinerja Perangkat Daerah;</a:t>
            </a:r>
          </a:p>
          <a:p>
            <a:pPr marL="342900" indent="-342900">
              <a:buAutoNum type="arabicPeriod"/>
            </a:pPr>
            <a:r>
              <a:rPr lang="id-ID" b="1" dirty="0">
                <a:solidFill>
                  <a:schemeClr val="tx1"/>
                </a:solidFill>
              </a:rPr>
              <a:t>Melakukan Reviu Kinerja dibantu oleh Inspektorat </a:t>
            </a:r>
          </a:p>
          <a:p>
            <a:endParaRPr lang="id-ID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F41706C-D5A7-42CC-A65D-2A5F08754AAA}"/>
              </a:ext>
            </a:extLst>
          </p:cNvPr>
          <p:cNvSpPr/>
          <p:nvPr/>
        </p:nvSpPr>
        <p:spPr>
          <a:xfrm>
            <a:off x="6386412" y="3733801"/>
            <a:ext cx="2678387" cy="2971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+mj-lt"/>
              <a:buAutoNum type="arabicPeriod"/>
            </a:pPr>
            <a:r>
              <a:rPr lang="id-ID" sz="2000" b="1" dirty="0">
                <a:solidFill>
                  <a:schemeClr val="tx1"/>
                </a:solidFill>
              </a:rPr>
              <a:t>Mendatangani LPPD;</a:t>
            </a:r>
          </a:p>
          <a:p>
            <a:pPr marL="176213" indent="-176213">
              <a:buFont typeface="+mj-lt"/>
              <a:buAutoNum type="arabicPeriod"/>
            </a:pPr>
            <a:r>
              <a:rPr lang="id-ID" sz="2000" b="1" dirty="0">
                <a:solidFill>
                  <a:schemeClr val="tx1"/>
                </a:solidFill>
              </a:rPr>
              <a:t>Menyampaikan LPPD secara Tepat Waktu</a:t>
            </a:r>
          </a:p>
          <a:p>
            <a:pPr marL="176213" indent="-176213">
              <a:buFont typeface="+mj-lt"/>
              <a:buAutoNum type="arabicPeriod"/>
            </a:pPr>
            <a:endParaRPr lang="id-ID" dirty="0"/>
          </a:p>
        </p:txBody>
      </p:sp>
      <p:sp>
        <p:nvSpPr>
          <p:cNvPr id="11" name="Right Arrow 6">
            <a:extLst>
              <a:ext uri="{FF2B5EF4-FFF2-40B4-BE49-F238E27FC236}">
                <a16:creationId xmlns:a16="http://schemas.microsoft.com/office/drawing/2014/main" id="{043D6E64-1308-44FC-9ABC-D5220F6D8552}"/>
              </a:ext>
            </a:extLst>
          </p:cNvPr>
          <p:cNvSpPr/>
          <p:nvPr/>
        </p:nvSpPr>
        <p:spPr>
          <a:xfrm rot="8566826">
            <a:off x="2563584" y="1565845"/>
            <a:ext cx="716750" cy="439237"/>
          </a:xfrm>
          <a:prstGeom prst="rightArrow">
            <a:avLst/>
          </a:prstGeom>
          <a:solidFill>
            <a:schemeClr val="tx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6">
            <a:extLst>
              <a:ext uri="{FF2B5EF4-FFF2-40B4-BE49-F238E27FC236}">
                <a16:creationId xmlns:a16="http://schemas.microsoft.com/office/drawing/2014/main" id="{FBE1F055-AE0D-49B6-9889-F3A2329BFF3C}"/>
              </a:ext>
            </a:extLst>
          </p:cNvPr>
          <p:cNvSpPr/>
          <p:nvPr/>
        </p:nvSpPr>
        <p:spPr>
          <a:xfrm rot="2121351">
            <a:off x="5789826" y="1712728"/>
            <a:ext cx="786105" cy="439237"/>
          </a:xfrm>
          <a:prstGeom prst="rightArrow">
            <a:avLst/>
          </a:prstGeom>
          <a:solidFill>
            <a:schemeClr val="tx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6">
            <a:extLst>
              <a:ext uri="{FF2B5EF4-FFF2-40B4-BE49-F238E27FC236}">
                <a16:creationId xmlns:a16="http://schemas.microsoft.com/office/drawing/2014/main" id="{D6E2F6B8-EAD6-4ABF-AF38-EE7FC2D6D18D}"/>
              </a:ext>
            </a:extLst>
          </p:cNvPr>
          <p:cNvSpPr/>
          <p:nvPr/>
        </p:nvSpPr>
        <p:spPr>
          <a:xfrm rot="5400000">
            <a:off x="4291872" y="1777170"/>
            <a:ext cx="619234" cy="398426"/>
          </a:xfrm>
          <a:prstGeom prst="rightArrow">
            <a:avLst/>
          </a:prstGeom>
          <a:solidFill>
            <a:schemeClr val="tx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8DBD12-DD40-4602-96DC-DC664EB35B8F}"/>
              </a:ext>
            </a:extLst>
          </p:cNvPr>
          <p:cNvCxnSpPr>
            <a:cxnSpLocks/>
          </p:cNvCxnSpPr>
          <p:nvPr/>
        </p:nvCxnSpPr>
        <p:spPr>
          <a:xfrm>
            <a:off x="1530720" y="3124201"/>
            <a:ext cx="0" cy="45719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71DD86D-DAA6-4D9D-BE9B-449E3B5DCC98}"/>
              </a:ext>
            </a:extLst>
          </p:cNvPr>
          <p:cNvCxnSpPr>
            <a:cxnSpLocks/>
          </p:cNvCxnSpPr>
          <p:nvPr/>
        </p:nvCxnSpPr>
        <p:spPr>
          <a:xfrm>
            <a:off x="4641120" y="3276600"/>
            <a:ext cx="0" cy="45719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4C332D-6D08-4CA1-8160-F2C65620C679}"/>
              </a:ext>
            </a:extLst>
          </p:cNvPr>
          <p:cNvCxnSpPr>
            <a:cxnSpLocks/>
          </p:cNvCxnSpPr>
          <p:nvPr/>
        </p:nvCxnSpPr>
        <p:spPr>
          <a:xfrm>
            <a:off x="7763454" y="3200401"/>
            <a:ext cx="0" cy="45719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31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/>
        </p:nvSpPr>
        <p:spPr bwMode="auto">
          <a:xfrm>
            <a:off x="1480322" y="656205"/>
            <a:ext cx="5989263" cy="81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id-ID" altLang="id-ID" sz="2565">
              <a:latin typeface="Impact" panose="020B080603090205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18692" y="136368"/>
            <a:ext cx="8706615" cy="61136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682" tIns="0" rIns="36682" bIns="0" anchor="ctr">
            <a:norm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45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Alur</a:t>
            </a:r>
            <a:r>
              <a:rPr lang="en-US" altLang="zh-CN" sz="2245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altLang="zh-CN" sz="2245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penyusunan</a:t>
            </a:r>
            <a:r>
              <a:rPr lang="en-US" altLang="zh-CN" sz="2245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altLang="zh-CN" sz="2245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lppd</a:t>
            </a:r>
            <a:endParaRPr lang="id-ID" altLang="zh-CN" sz="2245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6630" y="954649"/>
            <a:ext cx="2029842" cy="851731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Perangkat</a:t>
            </a:r>
            <a:r>
              <a:rPr lang="en-US" b="1" dirty="0">
                <a:solidFill>
                  <a:schemeClr val="tx1"/>
                </a:solidFill>
              </a:rPr>
              <a:t> Daerah</a:t>
            </a:r>
          </a:p>
        </p:txBody>
      </p:sp>
      <p:sp>
        <p:nvSpPr>
          <p:cNvPr id="6" name="Rectangle 5"/>
          <p:cNvSpPr/>
          <p:nvPr/>
        </p:nvSpPr>
        <p:spPr>
          <a:xfrm>
            <a:off x="407089" y="1666502"/>
            <a:ext cx="1521705" cy="28193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Menyiapkan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: </a:t>
            </a:r>
          </a:p>
          <a:p>
            <a:pPr marL="93980" indent="-9398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Elemen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Data</a:t>
            </a:r>
          </a:p>
          <a:p>
            <a:pPr marL="93980" indent="-9398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Dokumen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Pendukung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(Hardcopy 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Softcopy)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144423" y="1181548"/>
            <a:ext cx="384554" cy="397931"/>
          </a:xfrm>
          <a:prstGeom prst="rightArrow">
            <a:avLst/>
          </a:prstGeom>
          <a:solidFill>
            <a:schemeClr val="tx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Diagonal Corner Rectangle 15"/>
          <p:cNvSpPr/>
          <p:nvPr/>
        </p:nvSpPr>
        <p:spPr>
          <a:xfrm>
            <a:off x="2502197" y="920223"/>
            <a:ext cx="1866241" cy="844012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Inspektorat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78013" y="1637356"/>
            <a:ext cx="1536797" cy="28485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err="1">
                <a:solidFill>
                  <a:schemeClr val="tx1"/>
                </a:solidFill>
              </a:rPr>
              <a:t>Melakukan</a:t>
            </a:r>
            <a:r>
              <a:rPr lang="en-US" sz="1600" dirty="0">
                <a:solidFill>
                  <a:schemeClr val="tx1"/>
                </a:solidFill>
              </a:rPr>
              <a:t> : </a:t>
            </a:r>
          </a:p>
          <a:p>
            <a:pPr marL="93980" indent="-9398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Verifikasi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Penilaian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Dokumen</a:t>
            </a:r>
            <a:endParaRPr lang="en-US" sz="1600" dirty="0">
              <a:solidFill>
                <a:schemeClr val="tx1"/>
              </a:solidFill>
            </a:endParaRPr>
          </a:p>
          <a:p>
            <a:pPr marL="93980" indent="-9398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Reviu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melalui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mekanisme</a:t>
            </a:r>
            <a:r>
              <a:rPr lang="en-US" sz="1600" dirty="0">
                <a:solidFill>
                  <a:schemeClr val="tx1"/>
                </a:solidFill>
              </a:rPr>
              <a:t> APIP </a:t>
            </a:r>
            <a:r>
              <a:rPr lang="en-US" sz="1600" dirty="0" err="1">
                <a:solidFill>
                  <a:schemeClr val="tx1"/>
                </a:solidFill>
              </a:rPr>
              <a:t>menjadi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dasar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Penyusunan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Rancangan</a:t>
            </a:r>
            <a:r>
              <a:rPr lang="en-US" sz="1600" dirty="0">
                <a:solidFill>
                  <a:schemeClr val="tx1"/>
                </a:solidFill>
              </a:rPr>
              <a:t> LPPD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2910" y="4994690"/>
            <a:ext cx="2770100" cy="17906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6530" indent="-17653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Data 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tidak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Memiliki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sumber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</a:t>
            </a:r>
            <a:r>
              <a:rPr lang="id-ID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p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ertanggungjawabkan</a:t>
            </a: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76530" indent="-17653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Metode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dan Teknik 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Pengumpulan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Data 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tidak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dijelaskan</a:t>
            </a: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Down Arrow 8"/>
          <p:cNvSpPr/>
          <p:nvPr/>
        </p:nvSpPr>
        <p:spPr>
          <a:xfrm rot="2824095">
            <a:off x="2428035" y="4514352"/>
            <a:ext cx="374991" cy="4900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391009" y="1130560"/>
            <a:ext cx="384554" cy="397931"/>
          </a:xfrm>
          <a:prstGeom prst="rightArrow">
            <a:avLst/>
          </a:prstGeom>
          <a:solidFill>
            <a:schemeClr val="tx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Diagonal Corner Rectangle 21"/>
          <p:cNvSpPr/>
          <p:nvPr/>
        </p:nvSpPr>
        <p:spPr>
          <a:xfrm>
            <a:off x="4764163" y="1021593"/>
            <a:ext cx="1866241" cy="742642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Perangkat</a:t>
            </a:r>
            <a:r>
              <a:rPr lang="en-US" b="1" dirty="0">
                <a:solidFill>
                  <a:schemeClr val="tx1"/>
                </a:solidFill>
              </a:rPr>
              <a:t> Daerah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02644" y="1726300"/>
            <a:ext cx="1569620" cy="28485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Menyusun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mengkompilasi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: </a:t>
            </a:r>
          </a:p>
          <a:p>
            <a:pPr marL="93980" indent="-9398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Elemen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Data 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Hasil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Reviu</a:t>
            </a: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93980" indent="-9398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Dokumen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Pendukung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(Hardcopy 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Softcopy) 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hasil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Reviu</a:t>
            </a: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93980" indent="-9398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7186297" y="908047"/>
            <a:ext cx="1706727" cy="898332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Kepala</a:t>
            </a:r>
            <a:r>
              <a:rPr lang="en-US" b="1" dirty="0">
                <a:solidFill>
                  <a:schemeClr val="tx1"/>
                </a:solidFill>
              </a:rPr>
              <a:t> Daerah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17169" y="1719081"/>
            <a:ext cx="1444983" cy="16218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3980" indent="-9398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Legalitas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Penandatanganan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LPPD)</a:t>
            </a:r>
          </a:p>
          <a:p>
            <a:pPr marL="93980" indent="-9398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Penyampaian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LPPD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6744765" y="1193949"/>
            <a:ext cx="384554" cy="397931"/>
          </a:xfrm>
          <a:prstGeom prst="rightArrow">
            <a:avLst/>
          </a:prstGeom>
          <a:solidFill>
            <a:schemeClr val="tx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2"/>
          <p:cNvSpPr/>
          <p:nvPr/>
        </p:nvSpPr>
        <p:spPr>
          <a:xfrm>
            <a:off x="3673440" y="5018541"/>
            <a:ext cx="3512857" cy="1617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Melakukan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penelaahan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ulang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bukti-bukti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suatu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kegiatan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memastikan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bahwa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kegiatan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tersebut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telah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dilaksanakan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sesuai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ketentuan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standar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rencana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norma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telah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ditetapkan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28" name="Down Arrow 27"/>
          <p:cNvSpPr/>
          <p:nvPr/>
        </p:nvSpPr>
        <p:spPr>
          <a:xfrm rot="18861387">
            <a:off x="3713889" y="4512711"/>
            <a:ext cx="374991" cy="4900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480322" y="656205"/>
            <a:ext cx="5989263" cy="81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id-ID" altLang="id-ID" sz="2567">
              <a:latin typeface="Impact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18692" y="136368"/>
            <a:ext cx="8706615" cy="61136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682" tIns="0" rIns="36682" bIns="0" anchor="ctr">
            <a:norm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zh-CN" sz="2246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Peran strategis lppd bagi kepala daerah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1AEDB4B-6FA8-4DB0-AB4A-16CF649AE7A7}"/>
              </a:ext>
            </a:extLst>
          </p:cNvPr>
          <p:cNvSpPr>
            <a:spLocks/>
          </p:cNvSpPr>
          <p:nvPr/>
        </p:nvSpPr>
        <p:spPr bwMode="auto">
          <a:xfrm>
            <a:off x="1480322" y="656205"/>
            <a:ext cx="5989263" cy="81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id-ID" altLang="id-ID" sz="2567">
              <a:latin typeface="Impact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434C14-F075-4289-B4C6-FBDBA31A1B38}"/>
              </a:ext>
            </a:extLst>
          </p:cNvPr>
          <p:cNvSpPr/>
          <p:nvPr/>
        </p:nvSpPr>
        <p:spPr>
          <a:xfrm>
            <a:off x="2589286" y="838200"/>
            <a:ext cx="4332794" cy="717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Comic Sans MS" panose="030F0702030302020204" pitchFamily="66" charset="0"/>
              </a:rPr>
              <a:t>LAPORAN PENYELENGGARAAN PEMERINTAHAN DAERAH</a:t>
            </a:r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DC0F0756-6B27-47DF-9758-E87739446BA6}"/>
              </a:ext>
            </a:extLst>
          </p:cNvPr>
          <p:cNvSpPr/>
          <p:nvPr/>
        </p:nvSpPr>
        <p:spPr>
          <a:xfrm>
            <a:off x="593213" y="2235155"/>
            <a:ext cx="2350080" cy="91440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MUATAN LPPD</a:t>
            </a:r>
          </a:p>
        </p:txBody>
      </p:sp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A28D96D5-8199-420B-BC9B-7D304CA23CBB}"/>
              </a:ext>
            </a:extLst>
          </p:cNvPr>
          <p:cNvSpPr/>
          <p:nvPr/>
        </p:nvSpPr>
        <p:spPr>
          <a:xfrm>
            <a:off x="3523910" y="2286000"/>
            <a:ext cx="2350080" cy="91440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MUATAN LAPORAN  PENERAPAN SPM</a:t>
            </a:r>
            <a:endParaRPr lang="id-ID" b="1" i="1" dirty="0">
              <a:solidFill>
                <a:schemeClr val="tx1"/>
              </a:solidFill>
            </a:endParaRPr>
          </a:p>
        </p:txBody>
      </p:sp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2B071381-4785-4C92-A94D-93BF87BCA69F}"/>
              </a:ext>
            </a:extLst>
          </p:cNvPr>
          <p:cNvSpPr/>
          <p:nvPr/>
        </p:nvSpPr>
        <p:spPr>
          <a:xfrm>
            <a:off x="6488639" y="2286000"/>
            <a:ext cx="2350080" cy="91440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MUATAN LAKIP</a:t>
            </a:r>
          </a:p>
        </p:txBody>
      </p:sp>
      <p:sp>
        <p:nvSpPr>
          <p:cNvPr id="33" name="Right Arrow 6">
            <a:extLst>
              <a:ext uri="{FF2B5EF4-FFF2-40B4-BE49-F238E27FC236}">
                <a16:creationId xmlns:a16="http://schemas.microsoft.com/office/drawing/2014/main" id="{78F743BB-8DFB-42F4-9996-DAD89B8E360F}"/>
              </a:ext>
            </a:extLst>
          </p:cNvPr>
          <p:cNvSpPr/>
          <p:nvPr/>
        </p:nvSpPr>
        <p:spPr>
          <a:xfrm rot="8566826">
            <a:off x="2476786" y="1652520"/>
            <a:ext cx="716750" cy="439237"/>
          </a:xfrm>
          <a:prstGeom prst="rightArrow">
            <a:avLst/>
          </a:prstGeom>
          <a:solidFill>
            <a:schemeClr val="tx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6">
            <a:extLst>
              <a:ext uri="{FF2B5EF4-FFF2-40B4-BE49-F238E27FC236}">
                <a16:creationId xmlns:a16="http://schemas.microsoft.com/office/drawing/2014/main" id="{8BDECB1C-6173-4633-A30B-3AF083D2E6C2}"/>
              </a:ext>
            </a:extLst>
          </p:cNvPr>
          <p:cNvSpPr/>
          <p:nvPr/>
        </p:nvSpPr>
        <p:spPr>
          <a:xfrm rot="2121351">
            <a:off x="5789826" y="1712728"/>
            <a:ext cx="786105" cy="439237"/>
          </a:xfrm>
          <a:prstGeom prst="rightArrow">
            <a:avLst/>
          </a:prstGeom>
          <a:solidFill>
            <a:schemeClr val="tx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6">
            <a:extLst>
              <a:ext uri="{FF2B5EF4-FFF2-40B4-BE49-F238E27FC236}">
                <a16:creationId xmlns:a16="http://schemas.microsoft.com/office/drawing/2014/main" id="{C2E647D7-5856-4217-AFB8-C7ED7224C5E2}"/>
              </a:ext>
            </a:extLst>
          </p:cNvPr>
          <p:cNvSpPr/>
          <p:nvPr/>
        </p:nvSpPr>
        <p:spPr>
          <a:xfrm rot="5400000">
            <a:off x="4291872" y="1777170"/>
            <a:ext cx="619234" cy="398426"/>
          </a:xfrm>
          <a:prstGeom prst="rightArrow">
            <a:avLst/>
          </a:prstGeom>
          <a:solidFill>
            <a:schemeClr val="tx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3BEA19-E8ED-40AA-A886-A6ACB6E16C5B}"/>
              </a:ext>
            </a:extLst>
          </p:cNvPr>
          <p:cNvCxnSpPr>
            <a:cxnSpLocks/>
          </p:cNvCxnSpPr>
          <p:nvPr/>
        </p:nvCxnSpPr>
        <p:spPr>
          <a:xfrm>
            <a:off x="1668960" y="3200402"/>
            <a:ext cx="0" cy="45719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F016D78-B8A9-49B5-B7B3-B077ECF2F17F}"/>
              </a:ext>
            </a:extLst>
          </p:cNvPr>
          <p:cNvCxnSpPr>
            <a:cxnSpLocks/>
          </p:cNvCxnSpPr>
          <p:nvPr/>
        </p:nvCxnSpPr>
        <p:spPr>
          <a:xfrm>
            <a:off x="4641120" y="3276600"/>
            <a:ext cx="0" cy="45719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9152522-0B3E-476B-82B9-4C8FFB05C9AF}"/>
              </a:ext>
            </a:extLst>
          </p:cNvPr>
          <p:cNvCxnSpPr>
            <a:cxnSpLocks/>
          </p:cNvCxnSpPr>
          <p:nvPr/>
        </p:nvCxnSpPr>
        <p:spPr>
          <a:xfrm>
            <a:off x="7682400" y="3276601"/>
            <a:ext cx="0" cy="45719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08F5B24-BF0B-42DF-A313-CA641F3C99B6}"/>
              </a:ext>
            </a:extLst>
          </p:cNvPr>
          <p:cNvSpPr/>
          <p:nvPr/>
        </p:nvSpPr>
        <p:spPr>
          <a:xfrm>
            <a:off x="95968" y="3775881"/>
            <a:ext cx="2904280" cy="2971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>
              <a:buFont typeface="+mj-lt"/>
              <a:buAutoNum type="arabicPeriod"/>
            </a:pPr>
            <a:r>
              <a:rPr lang="id-ID" b="1" dirty="0">
                <a:solidFill>
                  <a:schemeClr val="tx1"/>
                </a:solidFill>
              </a:rPr>
              <a:t>Mengukur Keberhasilan Penyelenggaraan Urusan Pemerintahan;</a:t>
            </a:r>
          </a:p>
          <a:p>
            <a:pPr marL="265113" indent="-265113">
              <a:buAutoNum type="arabicPeriod" startAt="2"/>
            </a:pPr>
            <a:r>
              <a:rPr lang="id-ID" b="1" dirty="0">
                <a:solidFill>
                  <a:schemeClr val="tx1"/>
                </a:solidFill>
              </a:rPr>
              <a:t>Bahan pertimbangan  dalam menyusunan Program dan Anggaran.</a:t>
            </a:r>
          </a:p>
          <a:p>
            <a:endParaRPr lang="id-ID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CCB0949-1B4E-41C8-BC8B-30496C9012DF}"/>
              </a:ext>
            </a:extLst>
          </p:cNvPr>
          <p:cNvSpPr/>
          <p:nvPr/>
        </p:nvSpPr>
        <p:spPr>
          <a:xfrm>
            <a:off x="3188980" y="3775881"/>
            <a:ext cx="2904280" cy="2971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id-ID" sz="1700" b="1" dirty="0">
                <a:solidFill>
                  <a:schemeClr val="tx1"/>
                </a:solidFill>
              </a:rPr>
              <a:t>Mengukur keberhasilan atas Pemenuhan Hak-Hak Dasar Masyarakat;</a:t>
            </a:r>
          </a:p>
          <a:p>
            <a:pPr marL="342900" indent="-342900">
              <a:buAutoNum type="arabicPeriod"/>
            </a:pPr>
            <a:r>
              <a:rPr lang="id-ID" sz="1700" b="1" dirty="0">
                <a:solidFill>
                  <a:schemeClr val="tx1"/>
                </a:solidFill>
              </a:rPr>
              <a:t>Bahan Menyusun Program yang Dapat Mengakselerasi Penerapan Standar Pelayanan Minimal.</a:t>
            </a:r>
          </a:p>
          <a:p>
            <a:pPr algn="ctr"/>
            <a:endParaRPr lang="id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5A09357-F186-4962-9E18-DAC77F0285FA}"/>
              </a:ext>
            </a:extLst>
          </p:cNvPr>
          <p:cNvSpPr/>
          <p:nvPr/>
        </p:nvSpPr>
        <p:spPr>
          <a:xfrm>
            <a:off x="6214126" y="3824268"/>
            <a:ext cx="2833907" cy="2971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>
              <a:buFont typeface="+mj-lt"/>
              <a:buAutoNum type="arabicPeriod"/>
            </a:pPr>
            <a:r>
              <a:rPr lang="id-ID" b="1" dirty="0">
                <a:solidFill>
                  <a:schemeClr val="tx1"/>
                </a:solidFill>
              </a:rPr>
              <a:t>Mengukur Konsistensi  dan Realisasi Perjanjian Kinerja Kepala Daerah;</a:t>
            </a:r>
          </a:p>
          <a:p>
            <a:pPr marL="265113" indent="-265113">
              <a:buAutoNum type="arabicPeriod"/>
            </a:pPr>
            <a:r>
              <a:rPr lang="id-ID" b="1" dirty="0">
                <a:solidFill>
                  <a:schemeClr val="tx1"/>
                </a:solidFill>
              </a:rPr>
              <a:t>Mengukur Realisasi Visi dan Misi Kepala Daerah.</a:t>
            </a:r>
          </a:p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115198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412789" y="228602"/>
            <a:ext cx="8318421" cy="40856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682" tIns="0" rIns="36682" bIns="0" anchor="ctr">
            <a:norm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926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Tugas</a:t>
            </a:r>
            <a:r>
              <a:rPr lang="en-US" altLang="zh-CN" sz="1926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altLang="zh-CN" sz="1926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gubernur</a:t>
            </a:r>
            <a:r>
              <a:rPr lang="en-US" altLang="zh-CN" sz="1926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altLang="zh-CN" sz="1926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sebagai</a:t>
            </a:r>
            <a:r>
              <a:rPr lang="en-US" altLang="zh-CN" sz="1926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altLang="zh-CN" sz="1926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wakl</a:t>
            </a:r>
            <a:r>
              <a:rPr lang="en-US" altLang="zh-CN" sz="1926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altLang="zh-CN" sz="1926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pemerintah</a:t>
            </a:r>
            <a:r>
              <a:rPr lang="en-US" altLang="zh-CN" sz="1926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altLang="zh-CN" sz="1926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pusat</a:t>
            </a:r>
            <a:endParaRPr lang="id-ID" altLang="zh-CN" sz="1926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5A7ED64-F7A5-46A2-9786-2C595E4755DC}"/>
              </a:ext>
            </a:extLst>
          </p:cNvPr>
          <p:cNvSpPr/>
          <p:nvPr/>
        </p:nvSpPr>
        <p:spPr>
          <a:xfrm>
            <a:off x="3195990" y="2037218"/>
            <a:ext cx="2717351" cy="366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364" tIns="36682" rIns="73364" bIns="366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sz="1926" b="1" dirty="0">
                <a:solidFill>
                  <a:schemeClr val="tx1"/>
                </a:solidFill>
              </a:rPr>
              <a:t>GUBERNUR</a:t>
            </a:r>
          </a:p>
        </p:txBody>
      </p:sp>
      <p:sp>
        <p:nvSpPr>
          <p:cNvPr id="18" name="Right Arrow 6">
            <a:extLst>
              <a:ext uri="{FF2B5EF4-FFF2-40B4-BE49-F238E27FC236}">
                <a16:creationId xmlns:a16="http://schemas.microsoft.com/office/drawing/2014/main" id="{F2E06C26-4416-4CFA-ABB3-8551917EFF30}"/>
              </a:ext>
            </a:extLst>
          </p:cNvPr>
          <p:cNvSpPr/>
          <p:nvPr/>
        </p:nvSpPr>
        <p:spPr>
          <a:xfrm rot="5400000">
            <a:off x="4193964" y="2635679"/>
            <a:ext cx="589708" cy="277281"/>
          </a:xfrm>
          <a:prstGeom prst="rightArrow">
            <a:avLst/>
          </a:prstGeom>
          <a:solidFill>
            <a:schemeClr val="tx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3E0848B5-D7D9-4C4D-9A84-116D88DB7134}"/>
              </a:ext>
            </a:extLst>
          </p:cNvPr>
          <p:cNvSpPr/>
          <p:nvPr/>
        </p:nvSpPr>
        <p:spPr>
          <a:xfrm>
            <a:off x="2242841" y="3073399"/>
            <a:ext cx="4602860" cy="91704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364" tIns="36682" rIns="73364" bIns="366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sz="1123" b="1" dirty="0">
                <a:solidFill>
                  <a:schemeClr val="tx1"/>
                </a:solidFill>
                <a:latin typeface="Comic Sans MS" panose="030F0702030302020204" pitchFamily="66" charset="0"/>
              </a:rPr>
              <a:t>TERDAPAT 8 TUGAS GUBERNUR SEBAGAI WAKIL PEMERINTAH PUSAT PADA TAHUN ANGGARAN 2020,</a:t>
            </a:r>
          </a:p>
          <a:p>
            <a:pPr algn="ctr"/>
            <a:r>
              <a:rPr lang="id-ID" sz="1123" b="1" dirty="0">
                <a:solidFill>
                  <a:schemeClr val="tx1"/>
                </a:solidFill>
                <a:latin typeface="Comic Sans MS" panose="030F0702030302020204" pitchFamily="66" charset="0"/>
              </a:rPr>
              <a:t>SALAH SATUNYA TENTANG ASISTENSI, SUPERVISI, DAN EVALUASI LPPD KAB/KOTA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5814A8-BA39-448B-AEBD-7E30DA248440}"/>
              </a:ext>
            </a:extLst>
          </p:cNvPr>
          <p:cNvSpPr/>
          <p:nvPr/>
        </p:nvSpPr>
        <p:spPr>
          <a:xfrm>
            <a:off x="268836" y="4231226"/>
            <a:ext cx="1173321" cy="1314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364" tIns="36682" rIns="73364" bIns="366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sz="1123" b="1" dirty="0">
                <a:solidFill>
                  <a:schemeClr val="tx1"/>
                </a:solidFill>
              </a:rPr>
              <a:t>ASISTENSI DAN SUPERVISI LPPD KAB /KOTA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882AA85-86E2-41FC-B53D-211F1EF90165}"/>
              </a:ext>
            </a:extLst>
          </p:cNvPr>
          <p:cNvSpPr/>
          <p:nvPr/>
        </p:nvSpPr>
        <p:spPr>
          <a:xfrm>
            <a:off x="7638452" y="4254522"/>
            <a:ext cx="1357228" cy="1471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364" tIns="36682" rIns="73364" bIns="366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sz="1284" b="1" dirty="0">
                <a:solidFill>
                  <a:schemeClr val="tx1"/>
                </a:solidFill>
              </a:rPr>
              <a:t>EVALUASI LPPD KAB/KOTA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AAE4C-1AC6-46AF-84A7-F34D87792039}"/>
              </a:ext>
            </a:extLst>
          </p:cNvPr>
          <p:cNvSpPr/>
          <p:nvPr/>
        </p:nvSpPr>
        <p:spPr>
          <a:xfrm>
            <a:off x="5346568" y="2479469"/>
            <a:ext cx="1552771" cy="467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364" tIns="36682" rIns="73364" bIns="366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sz="1284" b="1" dirty="0">
                <a:solidFill>
                  <a:schemeClr val="tx1"/>
                </a:solidFill>
              </a:rPr>
              <a:t>MEKANISME DEKONSENTRASI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735C3EB-A292-4A35-982D-16EFA58DC58E}"/>
              </a:ext>
            </a:extLst>
          </p:cNvPr>
          <p:cNvCxnSpPr>
            <a:cxnSpLocks/>
          </p:cNvCxnSpPr>
          <p:nvPr/>
        </p:nvCxnSpPr>
        <p:spPr>
          <a:xfrm>
            <a:off x="4613594" y="2711305"/>
            <a:ext cx="679338" cy="188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6">
            <a:extLst>
              <a:ext uri="{FF2B5EF4-FFF2-40B4-BE49-F238E27FC236}">
                <a16:creationId xmlns:a16="http://schemas.microsoft.com/office/drawing/2014/main" id="{B48A061E-FB9C-43EA-9E62-D781F4F4208D}"/>
              </a:ext>
            </a:extLst>
          </p:cNvPr>
          <p:cNvSpPr/>
          <p:nvPr/>
        </p:nvSpPr>
        <p:spPr>
          <a:xfrm rot="8798504">
            <a:off x="1379616" y="3997550"/>
            <a:ext cx="866456" cy="305683"/>
          </a:xfrm>
          <a:prstGeom prst="rightArrow">
            <a:avLst/>
          </a:prstGeom>
          <a:solidFill>
            <a:schemeClr val="tx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6">
            <a:extLst>
              <a:ext uri="{FF2B5EF4-FFF2-40B4-BE49-F238E27FC236}">
                <a16:creationId xmlns:a16="http://schemas.microsoft.com/office/drawing/2014/main" id="{C849B108-84E4-4BA6-8EAE-47AF25CEB289}"/>
              </a:ext>
            </a:extLst>
          </p:cNvPr>
          <p:cNvSpPr/>
          <p:nvPr/>
        </p:nvSpPr>
        <p:spPr>
          <a:xfrm rot="1986493">
            <a:off x="6902159" y="3841365"/>
            <a:ext cx="1143938" cy="386241"/>
          </a:xfrm>
          <a:prstGeom prst="rightArrow">
            <a:avLst/>
          </a:prstGeom>
          <a:solidFill>
            <a:schemeClr val="tx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5A3F428C-AAA8-4FF7-B096-83B9B2A5BB58}"/>
              </a:ext>
            </a:extLst>
          </p:cNvPr>
          <p:cNvSpPr/>
          <p:nvPr/>
        </p:nvSpPr>
        <p:spPr>
          <a:xfrm>
            <a:off x="357334" y="778835"/>
            <a:ext cx="8373878" cy="659789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364" tIns="36682" rIns="73364" bIns="366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sz="1284" b="1" dirty="0">
                <a:solidFill>
                  <a:schemeClr val="tx1"/>
                </a:solidFill>
                <a:latin typeface="Comic Sans MS" panose="030F0702030302020204" pitchFamily="66" charset="0"/>
              </a:rPr>
              <a:t>AMANAT PP NO 33 TAHUN 2018 tentang Pelaksanaan Tugas Gubernur Sebagai WPP (psl 1 ayat 2 huruf b) dan PP NO 13 TAHUN 2019 tentang Laporan dan Evaluasi Penyelenggaraan Pemerintahan Daerah (psl 11 ayat 2 dan psl 25 ayat 2)</a:t>
            </a:r>
          </a:p>
        </p:txBody>
      </p:sp>
      <p:sp>
        <p:nvSpPr>
          <p:cNvPr id="31" name="Right Arrow 6">
            <a:extLst>
              <a:ext uri="{FF2B5EF4-FFF2-40B4-BE49-F238E27FC236}">
                <a16:creationId xmlns:a16="http://schemas.microsoft.com/office/drawing/2014/main" id="{6E404D98-A3D8-4F98-8A69-50FA6F4E082D}"/>
              </a:ext>
            </a:extLst>
          </p:cNvPr>
          <p:cNvSpPr/>
          <p:nvPr/>
        </p:nvSpPr>
        <p:spPr>
          <a:xfrm rot="5400000">
            <a:off x="4231278" y="1632953"/>
            <a:ext cx="523166" cy="285367"/>
          </a:xfrm>
          <a:prstGeom prst="rightArrow">
            <a:avLst/>
          </a:prstGeom>
          <a:solidFill>
            <a:schemeClr val="tx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598149-565C-42CC-8E08-959CF46146C4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1442157" y="4888693"/>
            <a:ext cx="587546" cy="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9B8C41EF-2B99-4C78-B480-EEA4F995B52B}"/>
              </a:ext>
            </a:extLst>
          </p:cNvPr>
          <p:cNvSpPr/>
          <p:nvPr/>
        </p:nvSpPr>
        <p:spPr>
          <a:xfrm>
            <a:off x="2131931" y="4231228"/>
            <a:ext cx="2329158" cy="1864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364" tIns="36682" rIns="73364" bIns="366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5103" indent="-275103">
              <a:buAutoNum type="arabicPeriod"/>
            </a:pPr>
            <a:r>
              <a:rPr lang="id-ID" sz="1600" b="1" dirty="0">
                <a:solidFill>
                  <a:schemeClr val="tx1"/>
                </a:solidFill>
              </a:rPr>
              <a:t>Monitoring Kinerja Bupati/Walikota;</a:t>
            </a:r>
          </a:p>
          <a:p>
            <a:pPr marL="275103" indent="-275103">
              <a:buAutoNum type="arabicPeriod"/>
            </a:pPr>
            <a:r>
              <a:rPr lang="id-ID" sz="1600" b="1" dirty="0">
                <a:solidFill>
                  <a:schemeClr val="tx1"/>
                </a:solidFill>
              </a:rPr>
              <a:t>Deteksi Kelebihan/Kekurangan Kinerja Bupati/Walikota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C1AFFDE-4280-450F-A6F9-1B0C235016E5}"/>
              </a:ext>
            </a:extLst>
          </p:cNvPr>
          <p:cNvCxnSpPr>
            <a:cxnSpLocks/>
          </p:cNvCxnSpPr>
          <p:nvPr/>
        </p:nvCxnSpPr>
        <p:spPr>
          <a:xfrm flipH="1">
            <a:off x="6956617" y="4846354"/>
            <a:ext cx="681834" cy="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0C7EA62-B845-4255-9EA5-8C75EBFE5DFA}"/>
              </a:ext>
            </a:extLst>
          </p:cNvPr>
          <p:cNvSpPr/>
          <p:nvPr/>
        </p:nvSpPr>
        <p:spPr>
          <a:xfrm>
            <a:off x="4635544" y="4231228"/>
            <a:ext cx="2321070" cy="1864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364" tIns="36682" rIns="73364" bIns="366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5103" indent="-275103">
              <a:buAutoNum type="arabicPeriod"/>
            </a:pPr>
            <a:r>
              <a:rPr lang="id-ID" sz="1600" b="1" dirty="0">
                <a:solidFill>
                  <a:schemeClr val="tx1"/>
                </a:solidFill>
              </a:rPr>
              <a:t>Evaluasi/Penilaian Kinerja Bupati/Walikota;</a:t>
            </a:r>
          </a:p>
          <a:p>
            <a:pPr marL="275103" indent="-275103">
              <a:buAutoNum type="arabicPeriod"/>
            </a:pPr>
            <a:r>
              <a:rPr lang="id-ID" sz="1600" b="1" dirty="0">
                <a:solidFill>
                  <a:schemeClr val="tx1"/>
                </a:solidFill>
              </a:rPr>
              <a:t>Pembinaan Lebih Lanjut Terhadap Kinerja Bupati/Walikota</a:t>
            </a:r>
          </a:p>
        </p:txBody>
      </p:sp>
    </p:spTree>
    <p:extLst>
      <p:ext uri="{BB962C8B-B14F-4D97-AF65-F5344CB8AC3E}">
        <p14:creationId xmlns:p14="http://schemas.microsoft.com/office/powerpoint/2010/main" val="51015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8"/>
          <p:cNvGrpSpPr/>
          <p:nvPr/>
        </p:nvGrpSpPr>
        <p:grpSpPr>
          <a:xfrm>
            <a:off x="0" y="285750"/>
            <a:ext cx="9144000" cy="1143000"/>
            <a:chOff x="0" y="-89645"/>
            <a:chExt cx="12192000" cy="2454937"/>
          </a:xfrm>
        </p:grpSpPr>
        <p:pic>
          <p:nvPicPr>
            <p:cNvPr id="9220" name="Picture 69"/>
            <p:cNvPicPr>
              <a:picLocks noChangeAspect="1"/>
            </p:cNvPicPr>
            <p:nvPr/>
          </p:nvPicPr>
          <p:blipFill>
            <a:blip r:embed="rId2"/>
            <a:srcRect l="2588" t="26910" r="30611" b="29649"/>
            <a:stretch>
              <a:fillRect/>
            </a:stretch>
          </p:blipFill>
          <p:spPr>
            <a:xfrm>
              <a:off x="0" y="-1"/>
              <a:ext cx="12192000" cy="23652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1" name="TextBox 70"/>
            <p:cNvSpPr txBox="1"/>
            <p:nvPr/>
          </p:nvSpPr>
          <p:spPr>
            <a:xfrm>
              <a:off x="4114518" y="-89645"/>
              <a:ext cx="3361682" cy="6610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endParaRPr lang="en-US" altLang="id-ID" sz="1400" b="1" dirty="0">
                <a:latin typeface="Franklin Gothic Medium" panose="020B06030201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9222" name="Picture 7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44285" y="370656"/>
              <a:ext cx="857256" cy="199463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3" name="Picture 7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459" y="63789"/>
              <a:ext cx="901983" cy="230150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Oval 1"/>
          <p:cNvSpPr/>
          <p:nvPr/>
        </p:nvSpPr>
        <p:spPr>
          <a:xfrm>
            <a:off x="251521" y="1428751"/>
            <a:ext cx="3816424" cy="9286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  <a:p>
            <a:pPr algn="ctr"/>
            <a:r>
              <a:rPr lang="id-ID" sz="1400" dirty="0">
                <a:solidFill>
                  <a:schemeClr val="tx1"/>
                </a:solidFill>
              </a:rPr>
              <a:t>UU 32 TAHUN 2004</a:t>
            </a:r>
          </a:p>
          <a:p>
            <a:pPr algn="ctr"/>
            <a:r>
              <a:rPr lang="id-ID" sz="1400" dirty="0">
                <a:solidFill>
                  <a:schemeClr val="tx1"/>
                </a:solidFill>
              </a:rPr>
              <a:t>TENTANG PEMERINTAHAN DAERAH</a:t>
            </a:r>
          </a:p>
          <a:p>
            <a:pPr algn="ctr"/>
            <a:endParaRPr lang="id-ID" dirty="0"/>
          </a:p>
        </p:txBody>
      </p:sp>
      <p:sp>
        <p:nvSpPr>
          <p:cNvPr id="10" name="Oval 9"/>
          <p:cNvSpPr/>
          <p:nvPr/>
        </p:nvSpPr>
        <p:spPr>
          <a:xfrm>
            <a:off x="214282" y="2643182"/>
            <a:ext cx="3816425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  <a:p>
            <a:pPr algn="ctr"/>
            <a:r>
              <a:rPr lang="id-ID" sz="1400" dirty="0">
                <a:solidFill>
                  <a:schemeClr val="tx1"/>
                </a:solidFill>
              </a:rPr>
              <a:t>Peraturan Pemerintah Nomor 3 Tahun 2007 tentang LPPD, LKPJ dan ILPPD</a:t>
            </a:r>
          </a:p>
          <a:p>
            <a:pPr algn="ctr"/>
            <a:endParaRPr lang="id-ID" dirty="0"/>
          </a:p>
        </p:txBody>
      </p:sp>
      <p:sp>
        <p:nvSpPr>
          <p:cNvPr id="3" name="Down Arrow 2"/>
          <p:cNvSpPr/>
          <p:nvPr/>
        </p:nvSpPr>
        <p:spPr>
          <a:xfrm>
            <a:off x="2071670" y="2357430"/>
            <a:ext cx="153732" cy="21515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Notched Right Arrow 4"/>
          <p:cNvSpPr/>
          <p:nvPr/>
        </p:nvSpPr>
        <p:spPr>
          <a:xfrm>
            <a:off x="4139952" y="1916832"/>
            <a:ext cx="936104" cy="152437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5292081" y="1412777"/>
            <a:ext cx="3600400" cy="1297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  <a:p>
            <a:pPr algn="ctr"/>
            <a:r>
              <a:rPr lang="id-ID" dirty="0">
                <a:solidFill>
                  <a:schemeClr val="tx1"/>
                </a:solidFill>
              </a:rPr>
              <a:t>UU 23 TAHUN 2014</a:t>
            </a:r>
          </a:p>
          <a:p>
            <a:pPr algn="ctr"/>
            <a:r>
              <a:rPr lang="id-ID" dirty="0">
                <a:solidFill>
                  <a:schemeClr val="tx1"/>
                </a:solidFill>
              </a:rPr>
              <a:t>TENTANG PEMERINTAHAN DAERAH</a:t>
            </a:r>
          </a:p>
          <a:p>
            <a:pPr algn="ctr"/>
            <a:endParaRPr lang="id-ID" dirty="0"/>
          </a:p>
        </p:txBody>
      </p:sp>
      <p:sp>
        <p:nvSpPr>
          <p:cNvPr id="14" name="Down Arrow 13"/>
          <p:cNvSpPr/>
          <p:nvPr/>
        </p:nvSpPr>
        <p:spPr>
          <a:xfrm>
            <a:off x="7082565" y="2708920"/>
            <a:ext cx="153732" cy="21515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/>
          <p:cNvSpPr/>
          <p:nvPr/>
        </p:nvSpPr>
        <p:spPr>
          <a:xfrm>
            <a:off x="357158" y="3929066"/>
            <a:ext cx="381642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  <a:p>
            <a:pPr algn="ctr"/>
            <a:r>
              <a:rPr lang="id-ID" sz="1400" dirty="0">
                <a:solidFill>
                  <a:schemeClr val="tx1"/>
                </a:solidFill>
              </a:rPr>
              <a:t>Peraturan Pemerintah Nomor 6 Tahun 2008 tentang Pedoman EPPD</a:t>
            </a:r>
          </a:p>
          <a:p>
            <a:pPr algn="ctr"/>
            <a:endParaRPr lang="id-ID" dirty="0"/>
          </a:p>
        </p:txBody>
      </p:sp>
      <p:sp>
        <p:nvSpPr>
          <p:cNvPr id="17" name="Oval 16"/>
          <p:cNvSpPr/>
          <p:nvPr/>
        </p:nvSpPr>
        <p:spPr>
          <a:xfrm>
            <a:off x="5292081" y="2996080"/>
            <a:ext cx="3672408" cy="1513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  <a:p>
            <a:pPr algn="ctr"/>
            <a:r>
              <a:rPr lang="id-ID" sz="1600" dirty="0">
                <a:solidFill>
                  <a:schemeClr val="tx1"/>
                </a:solidFill>
              </a:rPr>
              <a:t>Peraturan Pemerintah Nomor 13 Tahun 2019 tentang Laporan dan Evaluasi Penyelenggaraan Pemda</a:t>
            </a:r>
          </a:p>
          <a:p>
            <a:pPr algn="ctr"/>
            <a:endParaRPr lang="id-ID" dirty="0"/>
          </a:p>
        </p:txBody>
      </p:sp>
      <p:sp>
        <p:nvSpPr>
          <p:cNvPr id="18" name="Down Arrow 17"/>
          <p:cNvSpPr/>
          <p:nvPr/>
        </p:nvSpPr>
        <p:spPr>
          <a:xfrm>
            <a:off x="2071670" y="3643314"/>
            <a:ext cx="153732" cy="21515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Down Arrow 18"/>
          <p:cNvSpPr/>
          <p:nvPr/>
        </p:nvSpPr>
        <p:spPr>
          <a:xfrm>
            <a:off x="6948264" y="4582000"/>
            <a:ext cx="153732" cy="28716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/>
          <p:cNvSpPr/>
          <p:nvPr/>
        </p:nvSpPr>
        <p:spPr>
          <a:xfrm>
            <a:off x="5364089" y="5013176"/>
            <a:ext cx="3528392" cy="144016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  <a:p>
            <a:pPr algn="ctr"/>
            <a:r>
              <a:rPr lang="id-ID" dirty="0">
                <a:solidFill>
                  <a:schemeClr val="tx1"/>
                </a:solidFill>
              </a:rPr>
              <a:t>Permendagri 18 Tahun 2020 tentang Peraturan Pelaksanaan PP 13 Tahun 2019</a:t>
            </a:r>
          </a:p>
          <a:p>
            <a:pPr algn="ctr"/>
            <a:endParaRPr lang="id-ID" dirty="0"/>
          </a:p>
        </p:txBody>
      </p:sp>
      <p:sp>
        <p:nvSpPr>
          <p:cNvPr id="6" name="Left-Up Arrow 5"/>
          <p:cNvSpPr/>
          <p:nvPr/>
        </p:nvSpPr>
        <p:spPr>
          <a:xfrm rot="18216305">
            <a:off x="3419997" y="3196033"/>
            <a:ext cx="1418859" cy="109050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0"/>
          <p:cNvSpPr/>
          <p:nvPr/>
        </p:nvSpPr>
        <p:spPr>
          <a:xfrm>
            <a:off x="357158" y="5214950"/>
            <a:ext cx="3528392" cy="1357322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  <a:p>
            <a:pPr algn="ctr"/>
            <a:r>
              <a:rPr lang="id-ID" dirty="0">
                <a:solidFill>
                  <a:schemeClr val="tx1"/>
                </a:solidFill>
              </a:rPr>
              <a:t>Permendagri 73 Tahun 2009 tentang Tatacara Pelaksanaan EKPPD</a:t>
            </a:r>
          </a:p>
          <a:p>
            <a:pPr algn="ctr"/>
            <a:endParaRPr lang="id-ID" dirty="0"/>
          </a:p>
        </p:txBody>
      </p:sp>
      <p:sp>
        <p:nvSpPr>
          <p:cNvPr id="22" name="Down Arrow 21"/>
          <p:cNvSpPr/>
          <p:nvPr/>
        </p:nvSpPr>
        <p:spPr>
          <a:xfrm>
            <a:off x="2117195" y="4816964"/>
            <a:ext cx="153732" cy="21515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Notched Right Arrow 22"/>
          <p:cNvSpPr/>
          <p:nvPr/>
        </p:nvSpPr>
        <p:spPr>
          <a:xfrm>
            <a:off x="4643438" y="3714752"/>
            <a:ext cx="632518" cy="6254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Rounded Rectangle 23"/>
          <p:cNvSpPr/>
          <p:nvPr/>
        </p:nvSpPr>
        <p:spPr>
          <a:xfrm>
            <a:off x="1007975" y="767292"/>
            <a:ext cx="7192850" cy="57188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682" tIns="0" rIns="36682" bIns="0" anchor="ctr">
            <a:norm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46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DASAR HUKUM</a:t>
            </a:r>
            <a:endParaRPr lang="id-ID" altLang="zh-CN" sz="2246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7143328" cy="1054394"/>
          </a:xfrm>
        </p:spPr>
        <p:txBody>
          <a:bodyPr/>
          <a:lstStyle/>
          <a:p>
            <a:r>
              <a:rPr lang="en-US" sz="2000" dirty="0" err="1"/>
              <a:t>Mekanisme</a:t>
            </a:r>
            <a:r>
              <a:rPr lang="en-US" sz="2000" dirty="0"/>
              <a:t> </a:t>
            </a:r>
            <a:r>
              <a:rPr lang="id-ID" sz="2000" dirty="0"/>
              <a:t>penyusunan dan penyampaian lppd dalam permendagri</a:t>
            </a:r>
            <a:r>
              <a:rPr lang="en-US" sz="2000" dirty="0"/>
              <a:t> </a:t>
            </a:r>
            <a:r>
              <a:rPr lang="en-US" sz="2000" dirty="0" err="1"/>
              <a:t>nomor</a:t>
            </a:r>
            <a:r>
              <a:rPr lang="en-US" sz="2000" dirty="0"/>
              <a:t> 18 </a:t>
            </a:r>
            <a:r>
              <a:rPr lang="en-US" sz="2000" dirty="0" err="1"/>
              <a:t>tahun</a:t>
            </a:r>
            <a:r>
              <a:rPr lang="en-US" sz="2000" dirty="0"/>
              <a:t> 2020</a:t>
            </a:r>
            <a:r>
              <a:rPr lang="id-ID" sz="2000" dirty="0"/>
              <a:t> tentang </a:t>
            </a:r>
            <a:r>
              <a:rPr lang="en-US" sz="2000" dirty="0" err="1"/>
              <a:t>peraturan</a:t>
            </a:r>
            <a:r>
              <a:rPr lang="id-ID" sz="2000" dirty="0"/>
              <a:t> pelaksanaan pp 13/2019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14351"/>
            <a:ext cx="8381260" cy="4883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37" y="355847"/>
            <a:ext cx="1217712" cy="105439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379002" y="152400"/>
            <a:ext cx="6488369" cy="4279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36682" tIns="0" rIns="36682" bIns="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70000"/>
              <a:defRPr/>
            </a:pPr>
            <a:r>
              <a:rPr lang="id-ID" altLang="zh-CN" sz="1926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SISTEMATIKA</a:t>
            </a:r>
            <a:r>
              <a:rPr lang="fi-FI" altLang="zh-CN" sz="1926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LPPD</a:t>
            </a:r>
            <a:r>
              <a:rPr lang="id-ID" altLang="zh-CN" sz="1926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2019</a:t>
            </a:r>
            <a:endParaRPr lang="en-US" altLang="zh-CN" sz="1926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6560" y="838200"/>
            <a:ext cx="8778240" cy="57150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1149990" indent="-1149990" fontAlgn="auto">
              <a:spcBef>
                <a:spcPct val="20000"/>
              </a:spcBef>
              <a:spcAft>
                <a:spcPts val="0"/>
              </a:spcAft>
              <a:buClr>
                <a:srgbClr val="B32C16"/>
              </a:buClr>
              <a:buSzPct val="95000"/>
              <a:tabLst>
                <a:tab pos="1290077" algn="l"/>
              </a:tabLst>
              <a:defRPr/>
            </a:pPr>
            <a:r>
              <a:rPr lang="en-US" altLang="zh-CN" b="1" dirty="0">
                <a:solidFill>
                  <a:schemeClr val="dk1"/>
                </a:solidFill>
                <a:latin typeface="Bookman Old Style" pitchFamily="18" charset="0"/>
                <a:cs typeface="华文楷体"/>
              </a:rPr>
              <a:t>BAB : I.</a:t>
            </a:r>
            <a:r>
              <a:rPr lang="id-ID" altLang="zh-CN" b="1" dirty="0">
                <a:solidFill>
                  <a:schemeClr val="dk1"/>
                </a:solidFill>
                <a:latin typeface="Bookman Old Style" pitchFamily="18" charset="0"/>
                <a:cs typeface="华文楷体"/>
              </a:rPr>
              <a:t>   PENDAHULUAN</a:t>
            </a:r>
          </a:p>
          <a:p>
            <a:pPr marL="1151263" indent="-220319" fontAlgn="auto">
              <a:spcBef>
                <a:spcPct val="20000"/>
              </a:spcBef>
              <a:spcAft>
                <a:spcPts val="0"/>
              </a:spcAft>
              <a:buSzPct val="95000"/>
              <a:buFont typeface="+mj-lt"/>
              <a:buAutoNum type="alphaUcPeriod"/>
              <a:defRPr/>
            </a:pPr>
            <a:r>
              <a:rPr lang="id-ID" altLang="zh-CN" b="1" dirty="0">
                <a:latin typeface="Bookman Old Style" pitchFamily="18" charset="0"/>
                <a:cs typeface="华文楷体"/>
              </a:rPr>
              <a:t>Dasar Hukum</a:t>
            </a:r>
          </a:p>
          <a:p>
            <a:pPr marL="1151263" indent="-220319" fontAlgn="auto">
              <a:spcBef>
                <a:spcPct val="20000"/>
              </a:spcBef>
              <a:spcAft>
                <a:spcPts val="0"/>
              </a:spcAft>
              <a:buSzPct val="95000"/>
              <a:buFont typeface="+mj-lt"/>
              <a:buAutoNum type="alphaUcPeriod"/>
              <a:defRPr/>
            </a:pPr>
            <a:r>
              <a:rPr lang="id-ID" altLang="zh-CN" b="1" dirty="0">
                <a:latin typeface="Bookman Old Style" pitchFamily="18" charset="0"/>
                <a:cs typeface="华文楷体"/>
              </a:rPr>
              <a:t>Gambaran Umum Daerah</a:t>
            </a:r>
          </a:p>
          <a:p>
            <a:pPr marL="1151263" indent="-220319" fontAlgn="auto">
              <a:spcBef>
                <a:spcPct val="20000"/>
              </a:spcBef>
              <a:spcAft>
                <a:spcPts val="0"/>
              </a:spcAft>
              <a:buSzPct val="95000"/>
              <a:buFont typeface="+mj-lt"/>
              <a:buAutoNum type="alphaUcPeriod"/>
              <a:defRPr/>
            </a:pPr>
            <a:r>
              <a:rPr lang="id-ID" altLang="zh-CN" b="1" dirty="0">
                <a:latin typeface="Bookman Old Style" pitchFamily="18" charset="0"/>
                <a:cs typeface="华文楷体"/>
              </a:rPr>
              <a:t>Kondisi Geografis Daerah</a:t>
            </a:r>
          </a:p>
          <a:p>
            <a:pPr marL="1151263" indent="-220319" fontAlgn="auto">
              <a:spcBef>
                <a:spcPct val="20000"/>
              </a:spcBef>
              <a:spcAft>
                <a:spcPts val="0"/>
              </a:spcAft>
              <a:buSzPct val="95000"/>
              <a:buFont typeface="+mj-lt"/>
              <a:buAutoNum type="alphaUcPeriod"/>
              <a:defRPr/>
            </a:pPr>
            <a:r>
              <a:rPr lang="id-ID" altLang="zh-CN" b="1" dirty="0">
                <a:latin typeface="Bookman Old Style" pitchFamily="18" charset="0"/>
                <a:cs typeface="华文楷体"/>
              </a:rPr>
              <a:t>Gambaran Umum Demografis</a:t>
            </a:r>
          </a:p>
          <a:p>
            <a:pPr marL="1151263" indent="-220319" fontAlgn="auto">
              <a:spcBef>
                <a:spcPct val="20000"/>
              </a:spcBef>
              <a:spcAft>
                <a:spcPts val="0"/>
              </a:spcAft>
              <a:buSzPct val="95000"/>
              <a:buFont typeface="+mj-lt"/>
              <a:buAutoNum type="alphaUcPeriod"/>
              <a:defRPr/>
            </a:pPr>
            <a:r>
              <a:rPr lang="id-ID" altLang="zh-CN" b="1" dirty="0">
                <a:latin typeface="Bookman Old Style" pitchFamily="18" charset="0"/>
                <a:cs typeface="华文楷体"/>
              </a:rPr>
              <a:t>Kondisi Ekonomi</a:t>
            </a:r>
          </a:p>
          <a:p>
            <a:pPr marL="1151263" indent="-220319" fontAlgn="auto">
              <a:spcBef>
                <a:spcPct val="20000"/>
              </a:spcBef>
              <a:spcAft>
                <a:spcPts val="0"/>
              </a:spcAft>
              <a:buSzPct val="95000"/>
              <a:buFont typeface="+mj-lt"/>
              <a:buAutoNum type="alphaUcPeriod"/>
              <a:defRPr/>
            </a:pPr>
            <a:r>
              <a:rPr lang="id-ID" altLang="zh-CN" b="1" dirty="0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Indikator Kinerja Makro</a:t>
            </a:r>
            <a:r>
              <a:rPr lang="en-US" altLang="zh-CN" b="1" dirty="0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 </a:t>
            </a:r>
          </a:p>
          <a:p>
            <a:pPr marL="1206023" indent="-275081" fontAlgn="auto">
              <a:spcBef>
                <a:spcPct val="20000"/>
              </a:spcBef>
              <a:spcAft>
                <a:spcPts val="0"/>
              </a:spcAft>
              <a:buSzPct val="95000"/>
              <a:buFont typeface="+mj-lt"/>
              <a:buAutoNum type="arabicParenR"/>
              <a:defRPr/>
            </a:pPr>
            <a:r>
              <a:rPr lang="en-US" altLang="zh-CN" b="1" dirty="0" err="1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Indeks</a:t>
            </a:r>
            <a:r>
              <a:rPr lang="en-US" altLang="zh-CN" b="1" dirty="0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 Pembangunan </a:t>
            </a:r>
            <a:r>
              <a:rPr lang="en-US" altLang="zh-CN" b="1" dirty="0" err="1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Manusia</a:t>
            </a:r>
            <a:endParaRPr lang="en-US" altLang="zh-CN" b="1" dirty="0">
              <a:solidFill>
                <a:srgbClr val="FF0000"/>
              </a:solidFill>
              <a:latin typeface="Bookman Old Style" pitchFamily="18" charset="0"/>
              <a:cs typeface="华文楷体"/>
            </a:endParaRPr>
          </a:p>
          <a:p>
            <a:pPr marL="1206023" indent="-275081" fontAlgn="auto">
              <a:spcBef>
                <a:spcPct val="20000"/>
              </a:spcBef>
              <a:spcAft>
                <a:spcPts val="0"/>
              </a:spcAft>
              <a:buSzPct val="95000"/>
              <a:buFont typeface="+mj-lt"/>
              <a:buAutoNum type="arabicParenR"/>
              <a:defRPr/>
            </a:pPr>
            <a:r>
              <a:rPr lang="en-US" altLang="zh-CN" b="1" dirty="0" err="1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Angka</a:t>
            </a:r>
            <a:r>
              <a:rPr lang="en-US" altLang="zh-CN" b="1" dirty="0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Kemiskinan</a:t>
            </a:r>
            <a:endParaRPr lang="en-US" altLang="zh-CN" b="1" dirty="0">
              <a:solidFill>
                <a:srgbClr val="FF0000"/>
              </a:solidFill>
              <a:latin typeface="Bookman Old Style" pitchFamily="18" charset="0"/>
              <a:cs typeface="华文楷体"/>
            </a:endParaRPr>
          </a:p>
          <a:p>
            <a:pPr marL="1206023" indent="-275081" fontAlgn="auto">
              <a:spcBef>
                <a:spcPct val="20000"/>
              </a:spcBef>
              <a:spcAft>
                <a:spcPts val="0"/>
              </a:spcAft>
              <a:buSzPct val="95000"/>
              <a:buFont typeface="+mj-lt"/>
              <a:buAutoNum type="arabicParenR"/>
              <a:defRPr/>
            </a:pPr>
            <a:r>
              <a:rPr lang="en-US" altLang="zh-CN" b="1" dirty="0" err="1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Angka</a:t>
            </a:r>
            <a:r>
              <a:rPr lang="en-US" altLang="zh-CN" b="1" dirty="0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Pengangguran</a:t>
            </a:r>
            <a:endParaRPr lang="en-US" altLang="zh-CN" b="1" dirty="0">
              <a:solidFill>
                <a:srgbClr val="FF0000"/>
              </a:solidFill>
              <a:latin typeface="Bookman Old Style" pitchFamily="18" charset="0"/>
              <a:cs typeface="华文楷体"/>
            </a:endParaRPr>
          </a:p>
          <a:p>
            <a:pPr marL="1206023" indent="-275081" fontAlgn="auto">
              <a:spcBef>
                <a:spcPct val="20000"/>
              </a:spcBef>
              <a:spcAft>
                <a:spcPts val="0"/>
              </a:spcAft>
              <a:buSzPct val="95000"/>
              <a:buFont typeface="+mj-lt"/>
              <a:buAutoNum type="arabicParenR"/>
              <a:defRPr/>
            </a:pPr>
            <a:r>
              <a:rPr lang="en-US" altLang="zh-CN" b="1" dirty="0" err="1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Pertumbuhan</a:t>
            </a:r>
            <a:r>
              <a:rPr lang="en-US" altLang="zh-CN" b="1" dirty="0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Ekonomi</a:t>
            </a:r>
            <a:endParaRPr lang="en-US" altLang="zh-CN" b="1" dirty="0">
              <a:solidFill>
                <a:srgbClr val="FF0000"/>
              </a:solidFill>
              <a:latin typeface="Bookman Old Style" pitchFamily="18" charset="0"/>
              <a:cs typeface="华文楷体"/>
            </a:endParaRPr>
          </a:p>
          <a:p>
            <a:pPr marL="1206023" indent="-275081" fontAlgn="auto">
              <a:spcBef>
                <a:spcPct val="20000"/>
              </a:spcBef>
              <a:spcAft>
                <a:spcPts val="0"/>
              </a:spcAft>
              <a:buSzPct val="95000"/>
              <a:buFont typeface="+mj-lt"/>
              <a:buAutoNum type="arabicParenR"/>
              <a:defRPr/>
            </a:pPr>
            <a:r>
              <a:rPr lang="en-US" altLang="zh-CN" b="1" dirty="0" err="1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Pendapatan</a:t>
            </a:r>
            <a:r>
              <a:rPr lang="en-US" altLang="zh-CN" b="1" dirty="0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 Per </a:t>
            </a:r>
            <a:r>
              <a:rPr lang="en-US" altLang="zh-CN" b="1" dirty="0" err="1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Kapita</a:t>
            </a:r>
            <a:endParaRPr lang="en-US" altLang="zh-CN" b="1" dirty="0">
              <a:solidFill>
                <a:srgbClr val="FF0000"/>
              </a:solidFill>
              <a:latin typeface="Bookman Old Style" pitchFamily="18" charset="0"/>
              <a:cs typeface="华文楷体"/>
            </a:endParaRPr>
          </a:p>
          <a:p>
            <a:pPr marL="1206023" indent="-275081" fontAlgn="auto">
              <a:spcBef>
                <a:spcPct val="20000"/>
              </a:spcBef>
              <a:spcAft>
                <a:spcPts val="0"/>
              </a:spcAft>
              <a:buSzPct val="95000"/>
              <a:buFont typeface="+mj-lt"/>
              <a:buAutoNum type="arabicParenR"/>
              <a:defRPr/>
            </a:pPr>
            <a:r>
              <a:rPr lang="en-US" altLang="zh-CN" b="1" dirty="0" err="1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Ketimpangan</a:t>
            </a:r>
            <a:r>
              <a:rPr lang="en-US" altLang="zh-CN" b="1" dirty="0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Pendapatan</a:t>
            </a:r>
            <a:r>
              <a:rPr lang="en-US" altLang="zh-CN" b="1" dirty="0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 (Ratio Gini)</a:t>
            </a:r>
            <a:endParaRPr lang="id-ID" altLang="zh-CN" b="1" dirty="0">
              <a:solidFill>
                <a:srgbClr val="FF0000"/>
              </a:solidFill>
              <a:latin typeface="Bookman Old Style" pitchFamily="18" charset="0"/>
              <a:cs typeface="华文楷体"/>
            </a:endParaRPr>
          </a:p>
          <a:p>
            <a:pPr marL="938585" indent="-938585" fontAlgn="auto">
              <a:spcBef>
                <a:spcPct val="20000"/>
              </a:spcBef>
              <a:spcAft>
                <a:spcPts val="0"/>
              </a:spcAft>
              <a:buClr>
                <a:srgbClr val="B32C16"/>
              </a:buClr>
              <a:buSzPct val="95000"/>
              <a:defRPr/>
            </a:pPr>
            <a:r>
              <a:rPr lang="en-US" altLang="zh-CN" b="1" dirty="0">
                <a:solidFill>
                  <a:schemeClr val="dk1"/>
                </a:solidFill>
                <a:latin typeface="Bookman Old Style" pitchFamily="18" charset="0"/>
                <a:cs typeface="华文楷体"/>
              </a:rPr>
              <a:t>BAB : II.</a:t>
            </a:r>
            <a:r>
              <a:rPr lang="id-ID" altLang="zh-CN" b="1" dirty="0">
                <a:solidFill>
                  <a:schemeClr val="dk1"/>
                </a:solidFill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>
                <a:solidFill>
                  <a:schemeClr val="dk1"/>
                </a:solidFill>
                <a:latin typeface="Bookman Old Style" pitchFamily="18" charset="0"/>
                <a:cs typeface="华文楷体"/>
              </a:rPr>
              <a:t>RENCANA PEMBANGUNAN JANGKA</a:t>
            </a:r>
            <a:r>
              <a:rPr lang="id-ID" altLang="zh-CN" b="1" dirty="0">
                <a:solidFill>
                  <a:schemeClr val="dk1"/>
                </a:solidFill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>
                <a:solidFill>
                  <a:schemeClr val="dk1"/>
                </a:solidFill>
                <a:latin typeface="Bookman Old Style" pitchFamily="18" charset="0"/>
                <a:cs typeface="华文楷体"/>
              </a:rPr>
              <a:t>MENENGAH DAERAH (RPJMD)</a:t>
            </a:r>
            <a:endParaRPr lang="id-ID" altLang="zh-CN" b="1" dirty="0">
              <a:solidFill>
                <a:schemeClr val="dk1"/>
              </a:solidFill>
              <a:latin typeface="Bookman Old Style" pitchFamily="18" charset="0"/>
              <a:cs typeface="华文楷体"/>
            </a:endParaRPr>
          </a:p>
          <a:p>
            <a:pPr marL="1151263" indent="-220319">
              <a:spcBef>
                <a:spcPct val="20000"/>
              </a:spcBef>
              <a:buSzPct val="95000"/>
              <a:buFont typeface="+mj-lt"/>
              <a:buAutoNum type="alphaUcPeriod"/>
              <a:defRPr/>
            </a:pPr>
            <a:r>
              <a:rPr lang="en-US" altLang="zh-CN" b="1" dirty="0" err="1">
                <a:latin typeface="Bookman Old Style" pitchFamily="18" charset="0"/>
                <a:cs typeface="华文楷体"/>
              </a:rPr>
              <a:t>Visi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dan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Misi</a:t>
            </a:r>
            <a:endParaRPr lang="id-ID" altLang="zh-CN" b="1" dirty="0">
              <a:latin typeface="Bookman Old Style" pitchFamily="18" charset="0"/>
              <a:cs typeface="华文楷体"/>
            </a:endParaRPr>
          </a:p>
          <a:p>
            <a:pPr marL="1151263" indent="-220319">
              <a:spcBef>
                <a:spcPct val="20000"/>
              </a:spcBef>
              <a:buSzPct val="95000"/>
              <a:buFont typeface="+mj-lt"/>
              <a:buAutoNum type="alphaUcPeriod"/>
              <a:defRPr/>
            </a:pPr>
            <a:r>
              <a:rPr lang="en-US" altLang="zh-CN" b="1" dirty="0" err="1">
                <a:latin typeface="Bookman Old Style" pitchFamily="18" charset="0"/>
                <a:cs typeface="华文楷体"/>
              </a:rPr>
              <a:t>Strategi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dan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Arah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Kebijakan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Daerah</a:t>
            </a:r>
            <a:endParaRPr lang="id-ID" altLang="zh-CN" b="1" dirty="0">
              <a:latin typeface="Bookman Old Style" pitchFamily="18" charset="0"/>
              <a:cs typeface="华文楷体"/>
            </a:endParaRPr>
          </a:p>
          <a:p>
            <a:pPr marL="1151263" indent="-220319">
              <a:spcBef>
                <a:spcPct val="20000"/>
              </a:spcBef>
              <a:buSzPct val="95000"/>
              <a:buFont typeface="+mj-lt"/>
              <a:buAutoNum type="alphaUcPeriod"/>
              <a:defRPr/>
            </a:pPr>
            <a:r>
              <a:rPr lang="en-US" altLang="zh-CN" b="1" dirty="0" err="1">
                <a:latin typeface="Bookman Old Style" pitchFamily="18" charset="0"/>
                <a:cs typeface="华文楷体"/>
              </a:rPr>
              <a:t>Prioritas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daerah</a:t>
            </a:r>
            <a:endParaRPr lang="id-ID" altLang="zh-CN" b="1" dirty="0">
              <a:latin typeface="Bookman Old Style" pitchFamily="18" charset="0"/>
              <a:cs typeface="华文楷体"/>
            </a:endParaRPr>
          </a:p>
          <a:p>
            <a:pPr marL="1226400" indent="-295456">
              <a:spcBef>
                <a:spcPct val="20000"/>
              </a:spcBef>
              <a:buSzPct val="95000"/>
              <a:buFont typeface="+mj-lt"/>
              <a:buAutoNum type="alphaUcPeriod" startAt="2"/>
              <a:tabLst>
                <a:tab pos="1290077" algn="l"/>
              </a:tabLst>
              <a:defRPr/>
            </a:pPr>
            <a:endParaRPr lang="en-US" altLang="zh-CN" sz="962" b="1" dirty="0">
              <a:latin typeface="Bookman Old Style" pitchFamily="18" charset="0"/>
              <a:cs typeface="华文楷体"/>
            </a:endParaRPr>
          </a:p>
          <a:p>
            <a:pPr marL="212678" lvl="1" indent="-212678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1290077" algn="l"/>
              </a:tabLst>
              <a:defRPr/>
            </a:pPr>
            <a:endParaRPr lang="en-US" altLang="zh-CN" sz="962" b="1" dirty="0">
              <a:solidFill>
                <a:schemeClr val="dk1"/>
              </a:solidFill>
              <a:latin typeface="Bookman Old Style" pitchFamily="18" charset="0"/>
              <a:cs typeface="华文楷体"/>
            </a:endParaRPr>
          </a:p>
          <a:p>
            <a:pPr marL="412621" indent="-412621" fontAlgn="auto">
              <a:spcBef>
                <a:spcPct val="20000"/>
              </a:spcBef>
              <a:spcAft>
                <a:spcPts val="0"/>
              </a:spcAft>
              <a:buClr>
                <a:srgbClr val="B32C16"/>
              </a:buClr>
              <a:buSzPct val="95000"/>
              <a:tabLst>
                <a:tab pos="1290077" algn="l"/>
              </a:tabLst>
              <a:defRPr/>
            </a:pPr>
            <a:endParaRPr lang="en-US" altLang="zh-CN" sz="1284" b="1" dirty="0">
              <a:solidFill>
                <a:schemeClr val="dk1"/>
              </a:solidFill>
              <a:latin typeface="Bookman Old Style" pitchFamily="18" charset="0"/>
              <a:cs typeface="华文楷体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4493" y="165124"/>
            <a:ext cx="6488369" cy="4279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36682" tIns="0" rIns="36682" bIns="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70000"/>
              <a:defRPr/>
            </a:pPr>
            <a:r>
              <a:rPr lang="en-US" altLang="zh-CN" sz="1926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lanjutan</a:t>
            </a:r>
            <a:endParaRPr lang="en-US" altLang="zh-CN" sz="1926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8320" y="762000"/>
            <a:ext cx="8847360" cy="593087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412621" indent="-412621">
              <a:spcBef>
                <a:spcPct val="20000"/>
              </a:spcBef>
              <a:buClr>
                <a:srgbClr val="B32C16"/>
              </a:buClr>
              <a:buSzPct val="95000"/>
              <a:tabLst>
                <a:tab pos="1290077" algn="l"/>
              </a:tabLst>
              <a:defRPr/>
            </a:pPr>
            <a:r>
              <a:rPr lang="en-US" altLang="zh-CN" b="1" dirty="0">
                <a:latin typeface="Bookman Old Style" pitchFamily="18" charset="0"/>
                <a:cs typeface="华文楷体"/>
              </a:rPr>
              <a:t>BAB : III</a:t>
            </a:r>
            <a:r>
              <a:rPr lang="id-ID" altLang="zh-CN" b="1" dirty="0">
                <a:latin typeface="Bookman Old Style" pitchFamily="18" charset="0"/>
                <a:cs typeface="华文楷体"/>
              </a:rPr>
              <a:t>. 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URUSAN </a:t>
            </a:r>
            <a:r>
              <a:rPr lang="id-ID" altLang="zh-CN" b="1" dirty="0">
                <a:latin typeface="Bookman Old Style" pitchFamily="18" charset="0"/>
                <a:cs typeface="华文楷体"/>
              </a:rPr>
              <a:t>KONKUREN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, FUNGSI PENUNJANG URUSAN</a:t>
            </a:r>
            <a:r>
              <a:rPr lang="id-ID" altLang="zh-CN" b="1" dirty="0">
                <a:latin typeface="Bookman Old Style" pitchFamily="18" charset="0"/>
                <a:cs typeface="华文楷体"/>
              </a:rPr>
              <a:t>   </a:t>
            </a:r>
          </a:p>
          <a:p>
            <a:pPr marL="412621" indent="-412621">
              <a:spcBef>
                <a:spcPct val="20000"/>
              </a:spcBef>
              <a:buClr>
                <a:srgbClr val="B32C16"/>
              </a:buClr>
              <a:buSzPct val="95000"/>
              <a:tabLst>
                <a:tab pos="1290077" algn="l"/>
              </a:tabLst>
              <a:defRPr/>
            </a:pPr>
            <a:r>
              <a:rPr lang="id-ID" altLang="zh-CN" b="1" dirty="0">
                <a:latin typeface="Bookman Old Style" pitchFamily="18" charset="0"/>
                <a:cs typeface="华文楷体"/>
              </a:rPr>
              <a:t>	        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PEMERINTAHAN DAERAH </a:t>
            </a:r>
            <a:r>
              <a:rPr lang="id-ID" altLang="zh-CN" b="1" dirty="0">
                <a:latin typeface="Bookman Old Style" pitchFamily="18" charset="0"/>
                <a:cs typeface="华文楷体"/>
              </a:rPr>
              <a:t>DAN URUSAN PEMERINTAHAN UMUM</a:t>
            </a:r>
          </a:p>
          <a:p>
            <a:pPr marL="1151263" indent="-220319">
              <a:spcBef>
                <a:spcPct val="20000"/>
              </a:spcBef>
              <a:buSzPct val="95000"/>
              <a:buFont typeface="+mj-lt"/>
              <a:buAutoNum type="alphaUcPeriod"/>
              <a:defRPr/>
            </a:pPr>
            <a:r>
              <a:rPr lang="id-ID" altLang="zh-CN" b="1" dirty="0">
                <a:latin typeface="Bookman Old Style" pitchFamily="18" charset="0"/>
                <a:cs typeface="华文楷体"/>
              </a:rPr>
              <a:t>Urusan Konkuren</a:t>
            </a:r>
          </a:p>
          <a:p>
            <a:pPr marL="1151263" indent="-220319">
              <a:spcBef>
                <a:spcPct val="20000"/>
              </a:spcBef>
              <a:buSzPct val="95000"/>
              <a:defRPr/>
            </a:pPr>
            <a:r>
              <a:rPr lang="id-ID" altLang="zh-CN" b="1" dirty="0">
                <a:latin typeface="Bookman Old Style" pitchFamily="18" charset="0"/>
                <a:cs typeface="华文楷体"/>
              </a:rPr>
              <a:t>	a. Ringkasan Urusan Wajib</a:t>
            </a:r>
          </a:p>
          <a:p>
            <a:pPr marL="1151263" indent="-220319">
              <a:spcBef>
                <a:spcPct val="20000"/>
              </a:spcBef>
              <a:buSzPct val="95000"/>
              <a:defRPr/>
            </a:pPr>
            <a:r>
              <a:rPr lang="id-ID" altLang="zh-CN" b="1" dirty="0">
                <a:latin typeface="Bookman Old Style" pitchFamily="18" charset="0"/>
                <a:cs typeface="华文楷体"/>
              </a:rPr>
              <a:t>	b. Ringkasan Urusan Pilihan</a:t>
            </a:r>
          </a:p>
          <a:p>
            <a:pPr marL="1151263" indent="-220319">
              <a:spcBef>
                <a:spcPct val="20000"/>
              </a:spcBef>
              <a:buSzPct val="95000"/>
              <a:buFont typeface="+mj-lt"/>
              <a:buAutoNum type="alphaUcPeriod" startAt="2"/>
              <a:defRPr/>
            </a:pPr>
            <a:r>
              <a:rPr lang="en-US" altLang="zh-CN" b="1" dirty="0" err="1">
                <a:latin typeface="Bookman Old Style" pitchFamily="18" charset="0"/>
                <a:cs typeface="华文楷体"/>
              </a:rPr>
              <a:t>Ringkasan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Fungsi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Penunjang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Urusan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Pemerintahan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Daerah (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Perencanaan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,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Keuangan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,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Kepegawaian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,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Pengawasan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,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Pendidikan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dan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Pelatihan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,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Penelitian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dan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Pengembangan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,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dan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Fungsi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Penunjang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lainnya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)</a:t>
            </a:r>
            <a:endParaRPr lang="id-ID" altLang="zh-CN" b="1" dirty="0">
              <a:latin typeface="Bookman Old Style" pitchFamily="18" charset="0"/>
              <a:cs typeface="华文楷体"/>
            </a:endParaRPr>
          </a:p>
          <a:p>
            <a:pPr marL="1151263" indent="-220319">
              <a:spcBef>
                <a:spcPct val="20000"/>
              </a:spcBef>
              <a:buSzPct val="95000"/>
              <a:buFont typeface="+mj-lt"/>
              <a:buAutoNum type="alphaUcPeriod" startAt="2"/>
              <a:defRPr/>
            </a:pPr>
            <a:r>
              <a:rPr lang="en-US" altLang="zh-CN" b="1" dirty="0" err="1">
                <a:latin typeface="Bookman Old Style" pitchFamily="18" charset="0"/>
                <a:cs typeface="华文楷体"/>
              </a:rPr>
              <a:t>Ringkasan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Urusan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Pemerintahan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Umum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(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Kesbangpol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)</a:t>
            </a:r>
            <a:endParaRPr lang="id-ID" altLang="zh-CN" b="1" dirty="0">
              <a:latin typeface="Bookman Old Style" pitchFamily="18" charset="0"/>
              <a:cs typeface="华文楷体"/>
            </a:endParaRPr>
          </a:p>
          <a:p>
            <a:pPr marL="1151263" indent="-220319">
              <a:spcBef>
                <a:spcPct val="20000"/>
              </a:spcBef>
              <a:buSzPct val="95000"/>
              <a:buFont typeface="+mj-lt"/>
              <a:buAutoNum type="alphaUcPeriod" startAt="2"/>
              <a:defRPr/>
            </a:pPr>
            <a:r>
              <a:rPr lang="id-ID" altLang="zh-CN" b="1" dirty="0">
                <a:latin typeface="Bookman Old Style" pitchFamily="18" charset="0"/>
                <a:cs typeface="华文楷体"/>
              </a:rPr>
              <a:t>Indikator Kinerja Kunci (IKK)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id-ID" altLang="zh-CN" b="1" dirty="0">
                <a:latin typeface="Bookman Old Style" pitchFamily="18" charset="0"/>
                <a:cs typeface="华文楷体"/>
              </a:rPr>
              <a:t>BAB : 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I</a:t>
            </a:r>
            <a:r>
              <a:rPr lang="id-ID" altLang="zh-CN" b="1" dirty="0">
                <a:latin typeface="Bookman Old Style" pitchFamily="18" charset="0"/>
                <a:cs typeface="华文楷体"/>
              </a:rPr>
              <a:t>V. 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REALISASI PELAKSANAAN RENCANA KERJA PEMERINTAH  (RKP) 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CN" b="1" dirty="0">
                <a:latin typeface="Bookman Old Style" pitchFamily="18" charset="0"/>
                <a:cs typeface="华文楷体"/>
              </a:rPr>
              <a:t>               TAHUN 201</a:t>
            </a:r>
            <a:r>
              <a:rPr lang="id-ID" altLang="zh-CN" b="1" dirty="0">
                <a:latin typeface="Bookman Old Style" pitchFamily="18" charset="0"/>
                <a:cs typeface="华文楷体"/>
              </a:rPr>
              <a:t>9</a:t>
            </a:r>
          </a:p>
          <a:p>
            <a:pPr marL="937311" algn="just">
              <a:defRPr/>
            </a:pPr>
            <a:r>
              <a:rPr lang="en-US" altLang="zh-CN" b="1" dirty="0" err="1">
                <a:latin typeface="Bookman Old Style" pitchFamily="18" charset="0"/>
                <a:cs typeface="华文楷体"/>
              </a:rPr>
              <a:t>Penjabaran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pelaksanaan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program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nasional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yang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dilaksanakan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oleh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Pemerintah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Daerah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berdasarkan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Rencana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Kerja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Pemerintah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(RKP) </a:t>
            </a:r>
            <a:r>
              <a:rPr lang="en-US" altLang="zh-CN" b="1" dirty="0" err="1">
                <a:latin typeface="Bookman Old Style" pitchFamily="18" charset="0"/>
                <a:cs typeface="华文楷体"/>
              </a:rPr>
              <a:t>tahun</a:t>
            </a:r>
            <a:r>
              <a:rPr lang="en-US" altLang="zh-CN" b="1" dirty="0">
                <a:latin typeface="Bookman Old Style" pitchFamily="18" charset="0"/>
                <a:cs typeface="华文楷体"/>
              </a:rPr>
              <a:t> 201</a:t>
            </a:r>
            <a:r>
              <a:rPr lang="id-ID" altLang="zh-CN" b="1" dirty="0">
                <a:latin typeface="Bookman Old Style" pitchFamily="18" charset="0"/>
                <a:cs typeface="华文楷体"/>
              </a:rPr>
              <a:t>9</a:t>
            </a:r>
          </a:p>
          <a:p>
            <a:pPr marL="412621" indent="-412621" fontAlgn="auto">
              <a:spcAft>
                <a:spcPts val="0"/>
              </a:spcAft>
              <a:tabLst>
                <a:tab pos="1290077" algn="l"/>
              </a:tabLst>
              <a:defRPr/>
            </a:pPr>
            <a:r>
              <a:rPr lang="en-US" altLang="zh-CN" b="1" dirty="0">
                <a:solidFill>
                  <a:schemeClr val="dk1"/>
                </a:solidFill>
                <a:latin typeface="Bookman Old Style" pitchFamily="18" charset="0"/>
                <a:cs typeface="华文楷体"/>
              </a:rPr>
              <a:t>BAB </a:t>
            </a:r>
            <a:r>
              <a:rPr lang="id-ID" altLang="zh-CN" b="1" dirty="0">
                <a:solidFill>
                  <a:schemeClr val="dk1"/>
                </a:solidFill>
                <a:latin typeface="Bookman Old Style" pitchFamily="18" charset="0"/>
                <a:cs typeface="华文楷体"/>
              </a:rPr>
              <a:t>: </a:t>
            </a:r>
            <a:r>
              <a:rPr lang="en-US" altLang="zh-CN" b="1" dirty="0">
                <a:solidFill>
                  <a:schemeClr val="dk1"/>
                </a:solidFill>
                <a:latin typeface="Bookman Old Style" pitchFamily="18" charset="0"/>
                <a:cs typeface="华文楷体"/>
              </a:rPr>
              <a:t>V</a:t>
            </a:r>
            <a:r>
              <a:rPr lang="id-ID" altLang="zh-CN" b="1" dirty="0">
                <a:solidFill>
                  <a:schemeClr val="dk1"/>
                </a:solidFill>
                <a:latin typeface="Bookman Old Style" pitchFamily="18" charset="0"/>
                <a:cs typeface="华文楷体"/>
              </a:rPr>
              <a:t>.  </a:t>
            </a:r>
            <a:r>
              <a:rPr lang="en-US" altLang="zh-CN" b="1" dirty="0">
                <a:solidFill>
                  <a:schemeClr val="dk1"/>
                </a:solidFill>
                <a:latin typeface="Bookman Old Style" pitchFamily="18" charset="0"/>
                <a:cs typeface="华文楷体"/>
              </a:rPr>
              <a:t>TUGAS PEMBANTUAN</a:t>
            </a:r>
            <a:endParaRPr lang="id-ID" altLang="zh-CN" b="1" dirty="0">
              <a:solidFill>
                <a:schemeClr val="dk1"/>
              </a:solidFill>
              <a:latin typeface="Bookman Old Style" pitchFamily="18" charset="0"/>
              <a:cs typeface="华文楷体"/>
            </a:endParaRPr>
          </a:p>
          <a:p>
            <a:pPr marL="1222579" indent="-285269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id-ID" altLang="zh-CN" b="1" dirty="0">
                <a:solidFill>
                  <a:srgbClr val="000000"/>
                </a:solidFill>
                <a:latin typeface="Bookman Old Style" pitchFamily="18" charset="0"/>
                <a:cs typeface="华文楷体"/>
              </a:rPr>
              <a:t>Tugas Pembantuan Yang Diterima</a:t>
            </a:r>
          </a:p>
          <a:p>
            <a:pPr marL="1222579" indent="-285269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id-ID" altLang="zh-CN" b="1" dirty="0">
                <a:solidFill>
                  <a:srgbClr val="000000"/>
                </a:solidFill>
                <a:latin typeface="Bookman Old Style" pitchFamily="18" charset="0"/>
                <a:cs typeface="华文楷体"/>
              </a:rPr>
              <a:t>Tugas Pembantuan Yang Diberikan </a:t>
            </a:r>
          </a:p>
          <a:p>
            <a:pPr marL="212678" lvl="1" indent="-212678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1290077" algn="l"/>
              </a:tabLst>
              <a:defRPr/>
            </a:pPr>
            <a:endParaRPr lang="en-US" altLang="zh-CN" b="1" dirty="0">
              <a:solidFill>
                <a:schemeClr val="dk1"/>
              </a:solidFill>
              <a:latin typeface="Bookman Old Style" pitchFamily="18" charset="0"/>
              <a:cs typeface="华文楷体"/>
            </a:endParaRPr>
          </a:p>
          <a:p>
            <a:pPr marL="412621" indent="-412621" fontAlgn="auto">
              <a:spcBef>
                <a:spcPct val="20000"/>
              </a:spcBef>
              <a:spcAft>
                <a:spcPts val="0"/>
              </a:spcAft>
              <a:buClr>
                <a:srgbClr val="B32C16"/>
              </a:buClr>
              <a:buSzPct val="95000"/>
              <a:tabLst>
                <a:tab pos="1290077" algn="l"/>
              </a:tabLst>
              <a:defRPr/>
            </a:pPr>
            <a:endParaRPr lang="en-US" altLang="zh-CN" b="1" dirty="0">
              <a:solidFill>
                <a:schemeClr val="dk1"/>
              </a:solidFill>
              <a:latin typeface="Bookman Old Style" pitchFamily="18" charset="0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26032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17440" y="838201"/>
            <a:ext cx="8709120" cy="5867399"/>
          </a:xfrm>
          <a:solidFill>
            <a:schemeClr val="bg2">
              <a:lumMod val="90000"/>
            </a:schemeClr>
          </a:solidFill>
        </p:spPr>
        <p:txBody>
          <a:bodyPr rtlCol="0">
            <a:noAutofit/>
          </a:bodyPr>
          <a:lstStyle/>
          <a:p>
            <a:pPr marL="412621" indent="-412621" eaLnBrk="1" fontAlgn="auto" hangingPunct="1">
              <a:spcAft>
                <a:spcPts val="0"/>
              </a:spcAft>
              <a:buNone/>
              <a:tabLst>
                <a:tab pos="1290077" algn="l"/>
              </a:tabLst>
              <a:defRPr/>
            </a:pPr>
            <a:r>
              <a:rPr lang="en-US" altLang="zh-CN" sz="1800" b="1" dirty="0">
                <a:solidFill>
                  <a:schemeClr val="dk1"/>
                </a:solidFill>
                <a:latin typeface="Bookman Old Style" pitchFamily="18" charset="0"/>
                <a:cs typeface="华文楷体"/>
              </a:rPr>
              <a:t>BAB : V</a:t>
            </a:r>
            <a:r>
              <a:rPr lang="id-ID" altLang="zh-CN" sz="1800" b="1" dirty="0">
                <a:solidFill>
                  <a:schemeClr val="dk1"/>
                </a:solidFill>
                <a:latin typeface="Bookman Old Style" pitchFamily="18" charset="0"/>
                <a:cs typeface="华文楷体"/>
              </a:rPr>
              <a:t>I.  TUGAS UMUM PEMERINTAHAN</a:t>
            </a:r>
            <a:endParaRPr lang="id-ID" altLang="zh-CN" sz="1800" b="1" dirty="0">
              <a:latin typeface="Bookman Old Style" pitchFamily="18" charset="0"/>
              <a:cs typeface="华文楷体"/>
            </a:endParaRPr>
          </a:p>
          <a:p>
            <a:pPr marL="1222579" indent="-285269" eaLnBrk="1" hangingPunct="1">
              <a:buClrTx/>
              <a:buFont typeface="+mj-lt"/>
              <a:buAutoNum type="alphaUcPeriod"/>
              <a:defRPr/>
            </a:pPr>
            <a:r>
              <a:rPr lang="en-US" altLang="zh-CN" sz="1800" b="1" dirty="0">
                <a:latin typeface="Bookman Old Style" pitchFamily="18" charset="0"/>
                <a:cs typeface="华文楷体"/>
              </a:rPr>
              <a:t>K</a:t>
            </a:r>
            <a:r>
              <a:rPr lang="id-ID" altLang="zh-CN" sz="1800" b="1" dirty="0">
                <a:latin typeface="Bookman Old Style" pitchFamily="18" charset="0"/>
                <a:cs typeface="华文楷体"/>
              </a:rPr>
              <a:t>erjasama Antar Daerah </a:t>
            </a:r>
          </a:p>
          <a:p>
            <a:pPr marL="1222579" indent="-285269" eaLnBrk="1" hangingPunct="1">
              <a:buClrTx/>
              <a:buFont typeface="+mj-lt"/>
              <a:buAutoNum type="alphaUcPeriod"/>
              <a:defRPr/>
            </a:pPr>
            <a:r>
              <a:rPr lang="en-US" altLang="zh-CN" sz="1800" b="1" dirty="0">
                <a:latin typeface="Bookman Old Style" pitchFamily="18" charset="0"/>
                <a:cs typeface="华文楷体"/>
              </a:rPr>
              <a:t>K</a:t>
            </a:r>
            <a:r>
              <a:rPr lang="id-ID" altLang="zh-CN" sz="1800" b="1" dirty="0">
                <a:latin typeface="Bookman Old Style" pitchFamily="18" charset="0"/>
                <a:cs typeface="华文楷体"/>
              </a:rPr>
              <a:t>erjasama Daerah Dengan Pihak Ketiga</a:t>
            </a:r>
          </a:p>
          <a:p>
            <a:pPr marL="1222579" indent="-285269" eaLnBrk="1" hangingPunct="1">
              <a:buClrTx/>
              <a:buFont typeface="+mj-lt"/>
              <a:buAutoNum type="alphaUcPeriod"/>
              <a:defRPr/>
            </a:pPr>
            <a:r>
              <a:rPr lang="en-US" altLang="zh-CN" sz="1800" b="1" dirty="0" err="1">
                <a:latin typeface="Bookman Old Style" pitchFamily="18" charset="0"/>
                <a:cs typeface="华文楷体"/>
              </a:rPr>
              <a:t>Koordinasi</a:t>
            </a:r>
            <a:r>
              <a:rPr lang="en-US" altLang="zh-CN" sz="1800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sz="1800" b="1" dirty="0" err="1">
                <a:latin typeface="Bookman Old Style" pitchFamily="18" charset="0"/>
                <a:cs typeface="华文楷体"/>
              </a:rPr>
              <a:t>Dengan</a:t>
            </a:r>
            <a:r>
              <a:rPr lang="en-US" altLang="zh-CN" sz="1800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sz="1800" b="1" dirty="0" err="1">
                <a:latin typeface="Bookman Old Style" pitchFamily="18" charset="0"/>
                <a:cs typeface="华文楷体"/>
              </a:rPr>
              <a:t>Instansi</a:t>
            </a:r>
            <a:r>
              <a:rPr lang="en-US" altLang="zh-CN" sz="1800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sz="1800" b="1" dirty="0" err="1">
                <a:latin typeface="Bookman Old Style" pitchFamily="18" charset="0"/>
                <a:cs typeface="华文楷体"/>
              </a:rPr>
              <a:t>Vertikal</a:t>
            </a:r>
            <a:r>
              <a:rPr lang="en-US" altLang="zh-CN" sz="1800" b="1" dirty="0">
                <a:latin typeface="Bookman Old Style" pitchFamily="18" charset="0"/>
                <a:cs typeface="华文楷体"/>
              </a:rPr>
              <a:t> Di </a:t>
            </a:r>
            <a:r>
              <a:rPr lang="en-US" altLang="zh-CN" sz="1800" b="1" dirty="0" err="1">
                <a:latin typeface="Bookman Old Style" pitchFamily="18" charset="0"/>
                <a:cs typeface="华文楷体"/>
              </a:rPr>
              <a:t>Daera</a:t>
            </a:r>
            <a:r>
              <a:rPr lang="id-ID" altLang="zh-CN" sz="1800" b="1" dirty="0">
                <a:latin typeface="Bookman Old Style" pitchFamily="18" charset="0"/>
                <a:cs typeface="华文楷体"/>
              </a:rPr>
              <a:t>h</a:t>
            </a:r>
          </a:p>
          <a:p>
            <a:pPr marL="1222579" indent="-285269" eaLnBrk="1" hangingPunct="1">
              <a:buClrTx/>
              <a:buFont typeface="+mj-lt"/>
              <a:buAutoNum type="alphaUcPeriod"/>
              <a:defRPr/>
            </a:pPr>
            <a:r>
              <a:rPr lang="en-US" altLang="zh-CN" sz="1800" b="1" dirty="0" err="1">
                <a:latin typeface="Bookman Old Style" pitchFamily="18" charset="0"/>
                <a:cs typeface="华文楷体"/>
              </a:rPr>
              <a:t>Pembinaan</a:t>
            </a:r>
            <a:r>
              <a:rPr lang="en-US" altLang="zh-CN" sz="1800" b="1" dirty="0">
                <a:latin typeface="Bookman Old Style" pitchFamily="18" charset="0"/>
                <a:cs typeface="华文楷体"/>
              </a:rPr>
              <a:t> Batas Wilayah</a:t>
            </a:r>
            <a:endParaRPr lang="id-ID" altLang="zh-CN" sz="1800" b="1" dirty="0">
              <a:latin typeface="Bookman Old Style" pitchFamily="18" charset="0"/>
              <a:cs typeface="华文楷体"/>
            </a:endParaRPr>
          </a:p>
          <a:p>
            <a:pPr marL="1222579" indent="-285269" eaLnBrk="1" hangingPunct="1">
              <a:buClrTx/>
              <a:buFont typeface="+mj-lt"/>
              <a:buAutoNum type="alphaUcPeriod"/>
              <a:defRPr/>
            </a:pPr>
            <a:r>
              <a:rPr lang="en-US" altLang="zh-CN" sz="1800" b="1" dirty="0" err="1">
                <a:latin typeface="Bookman Old Style" pitchFamily="18" charset="0"/>
                <a:cs typeface="华文楷体"/>
              </a:rPr>
              <a:t>Pencegahan</a:t>
            </a:r>
            <a:r>
              <a:rPr lang="en-US" altLang="zh-CN" sz="1800" b="1" dirty="0">
                <a:latin typeface="Bookman Old Style" pitchFamily="18" charset="0"/>
                <a:cs typeface="华文楷体"/>
              </a:rPr>
              <a:t> Dan </a:t>
            </a:r>
            <a:r>
              <a:rPr lang="en-US" altLang="zh-CN" sz="1800" b="1" dirty="0" err="1">
                <a:latin typeface="Bookman Old Style" pitchFamily="18" charset="0"/>
                <a:cs typeface="华文楷体"/>
              </a:rPr>
              <a:t>Penanggulangan</a:t>
            </a:r>
            <a:r>
              <a:rPr lang="en-US" altLang="zh-CN" sz="1800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sz="1800" b="1" dirty="0" err="1">
                <a:latin typeface="Bookman Old Style" pitchFamily="18" charset="0"/>
                <a:cs typeface="华文楷体"/>
              </a:rPr>
              <a:t>Bencan</a:t>
            </a:r>
            <a:r>
              <a:rPr lang="id-ID" altLang="zh-CN" sz="1800" b="1" dirty="0">
                <a:latin typeface="Bookman Old Style" pitchFamily="18" charset="0"/>
                <a:cs typeface="华文楷体"/>
              </a:rPr>
              <a:t>a</a:t>
            </a:r>
          </a:p>
          <a:p>
            <a:pPr marL="1222579" indent="-285269" eaLnBrk="1" hangingPunct="1">
              <a:buClrTx/>
              <a:buFont typeface="+mj-lt"/>
              <a:buAutoNum type="alphaUcPeriod"/>
              <a:defRPr/>
            </a:pPr>
            <a:r>
              <a:rPr lang="en-US" altLang="zh-CN" sz="1800" b="1" dirty="0" err="1">
                <a:latin typeface="Bookman Old Style" pitchFamily="18" charset="0"/>
                <a:cs typeface="华文楷体"/>
              </a:rPr>
              <a:t>Pengelolaan</a:t>
            </a:r>
            <a:r>
              <a:rPr lang="en-US" altLang="zh-CN" sz="1800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sz="1800" b="1" dirty="0" err="1">
                <a:latin typeface="Bookman Old Style" pitchFamily="18" charset="0"/>
                <a:cs typeface="华文楷体"/>
              </a:rPr>
              <a:t>Kawasan</a:t>
            </a:r>
            <a:r>
              <a:rPr lang="en-US" altLang="zh-CN" sz="1800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sz="1800" b="1" dirty="0" err="1">
                <a:latin typeface="Bookman Old Style" pitchFamily="18" charset="0"/>
                <a:cs typeface="华文楷体"/>
              </a:rPr>
              <a:t>Khusus</a:t>
            </a:r>
            <a:endParaRPr lang="id-ID" altLang="zh-CN" sz="1800" b="1" dirty="0">
              <a:latin typeface="Bookman Old Style" pitchFamily="18" charset="0"/>
              <a:cs typeface="华文楷体"/>
            </a:endParaRPr>
          </a:p>
          <a:p>
            <a:pPr marL="1222579" indent="-285269" eaLnBrk="1" hangingPunct="1">
              <a:buClrTx/>
              <a:buFont typeface="+mj-lt"/>
              <a:buAutoNum type="alphaUcPeriod"/>
              <a:defRPr/>
            </a:pPr>
            <a:r>
              <a:rPr lang="en-US" altLang="zh-CN" sz="1800" b="1" dirty="0" err="1">
                <a:latin typeface="Bookman Old Style" pitchFamily="18" charset="0"/>
                <a:cs typeface="华文楷体"/>
              </a:rPr>
              <a:t>Penyelenggaraan</a:t>
            </a:r>
            <a:r>
              <a:rPr lang="en-US" altLang="zh-CN" sz="1800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sz="1800" b="1" dirty="0" err="1">
                <a:latin typeface="Bookman Old Style" pitchFamily="18" charset="0"/>
                <a:cs typeface="华文楷体"/>
              </a:rPr>
              <a:t>Ketenteraman</a:t>
            </a:r>
            <a:r>
              <a:rPr lang="en-US" altLang="zh-CN" sz="1800" b="1" dirty="0">
                <a:latin typeface="Bookman Old Style" pitchFamily="18" charset="0"/>
                <a:cs typeface="华文楷体"/>
              </a:rPr>
              <a:t> Dan </a:t>
            </a:r>
            <a:r>
              <a:rPr lang="en-US" altLang="zh-CN" sz="1800" b="1" dirty="0" err="1">
                <a:latin typeface="Bookman Old Style" pitchFamily="18" charset="0"/>
                <a:cs typeface="华文楷体"/>
              </a:rPr>
              <a:t>Ketertiban</a:t>
            </a:r>
            <a:r>
              <a:rPr lang="en-US" altLang="zh-CN" sz="1800" b="1" dirty="0">
                <a:latin typeface="Bookman Old Style" pitchFamily="18" charset="0"/>
                <a:cs typeface="华文楷体"/>
              </a:rPr>
              <a:t> </a:t>
            </a:r>
            <a:r>
              <a:rPr lang="en-US" altLang="zh-CN" sz="1800" b="1" dirty="0" err="1">
                <a:latin typeface="Bookman Old Style" pitchFamily="18" charset="0"/>
                <a:cs typeface="华文楷体"/>
              </a:rPr>
              <a:t>Umum</a:t>
            </a:r>
            <a:endParaRPr lang="en-US" altLang="zh-CN" sz="1800" b="1" dirty="0">
              <a:latin typeface="Bookman Old Style" pitchFamily="18" charset="0"/>
              <a:cs typeface="华文楷体"/>
            </a:endParaRPr>
          </a:p>
          <a:p>
            <a:pPr marL="412621" indent="-412621" eaLnBrk="1" hangingPunct="1">
              <a:buNone/>
              <a:tabLst>
                <a:tab pos="1290077" algn="l"/>
              </a:tabLst>
              <a:defRPr/>
            </a:pPr>
            <a:r>
              <a:rPr lang="id-ID" altLang="zh-CN" sz="1800" b="1" dirty="0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BAB : VII. PENERAPAN DAN PENCAPAIAN SPM (Berdasarkan PP No 2 Tahun   </a:t>
            </a:r>
          </a:p>
          <a:p>
            <a:pPr marL="412621" indent="-412621" eaLnBrk="1" hangingPunct="1">
              <a:buNone/>
              <a:tabLst>
                <a:tab pos="1290077" algn="l"/>
              </a:tabLst>
              <a:defRPr/>
            </a:pPr>
            <a:r>
              <a:rPr lang="id-ID" altLang="zh-CN" sz="1800" b="1" dirty="0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                2018)</a:t>
            </a:r>
          </a:p>
          <a:p>
            <a:pPr marL="1212392" indent="-275081" algn="just" eaLnBrk="1" hangingPunct="1">
              <a:buFont typeface="Wingdings 2" pitchFamily="18" charset="2"/>
              <a:buAutoNum type="alphaUcPeriod"/>
              <a:defRPr/>
            </a:pPr>
            <a:r>
              <a:rPr lang="id-ID" altLang="zh-CN" sz="1800" b="1" dirty="0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Jenis Pelayanan  Dasar</a:t>
            </a:r>
          </a:p>
          <a:p>
            <a:pPr marL="1212392" indent="-275081" algn="just" eaLnBrk="1" hangingPunct="1">
              <a:buFont typeface="Wingdings 2" pitchFamily="18" charset="2"/>
              <a:buAutoNum type="alphaUcPeriod"/>
              <a:defRPr/>
            </a:pPr>
            <a:r>
              <a:rPr lang="id-ID" altLang="zh-CN" sz="1800" b="1" dirty="0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Target Pencapaian SPM oleh Daerah (Termaktub dalam Dokumen Perencanaan Daerah baik RPJMD Maupun RKPD)</a:t>
            </a:r>
          </a:p>
          <a:p>
            <a:pPr marL="1212392" indent="-275081" algn="just" eaLnBrk="1" hangingPunct="1">
              <a:buFont typeface="Wingdings 2" pitchFamily="18" charset="2"/>
              <a:buAutoNum type="alphaUcPeriod"/>
              <a:defRPr/>
            </a:pPr>
            <a:r>
              <a:rPr lang="id-ID" altLang="zh-CN" sz="1800" b="1" dirty="0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Realisasi Anggaran berdasarkan Program dan Kegiatan</a:t>
            </a:r>
          </a:p>
          <a:p>
            <a:pPr marL="1212392" indent="-275081" algn="just" eaLnBrk="1" hangingPunct="1">
              <a:buFont typeface="Wingdings 2" pitchFamily="18" charset="2"/>
              <a:buAutoNum type="alphaUcPeriod"/>
              <a:defRPr/>
            </a:pPr>
            <a:r>
              <a:rPr lang="id-ID" altLang="zh-CN" sz="1800" b="1" dirty="0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Alokasi Anggaran berdasarkan Program dan Kegiatan</a:t>
            </a:r>
          </a:p>
          <a:p>
            <a:pPr marL="1212392" indent="-275081" algn="just" eaLnBrk="1" hangingPunct="1">
              <a:buFont typeface="Wingdings 2" pitchFamily="18" charset="2"/>
              <a:buAutoNum type="alphaUcPeriod"/>
              <a:defRPr/>
            </a:pPr>
            <a:r>
              <a:rPr lang="id-ID" altLang="zh-CN" sz="1800" b="1" dirty="0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Dukungan Personil</a:t>
            </a:r>
          </a:p>
          <a:p>
            <a:pPr marL="1212392" indent="-275081" algn="just" eaLnBrk="1" hangingPunct="1">
              <a:buFont typeface="Wingdings 2" pitchFamily="18" charset="2"/>
              <a:buAutoNum type="alphaUcPeriod"/>
              <a:defRPr/>
            </a:pPr>
            <a:r>
              <a:rPr lang="id-ID" altLang="zh-CN" sz="1800" b="1" dirty="0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Permasalahan dan Solusi</a:t>
            </a:r>
          </a:p>
          <a:p>
            <a:pPr marL="937311" indent="0" eaLnBrk="1" hangingPunct="1">
              <a:buClrTx/>
              <a:buNone/>
              <a:defRPr/>
            </a:pPr>
            <a:endParaRPr lang="id-ID" altLang="zh-CN" sz="1800" b="1" dirty="0" err="1">
              <a:latin typeface="Bookman Old Style" pitchFamily="18" charset="0"/>
              <a:cs typeface="华文楷体"/>
            </a:endParaRPr>
          </a:p>
          <a:p>
            <a:pPr marL="412621" indent="-412621" eaLnBrk="1" fontAlgn="auto" hangingPunct="1">
              <a:spcAft>
                <a:spcPts val="0"/>
              </a:spcAft>
              <a:buNone/>
              <a:tabLst>
                <a:tab pos="1290077" algn="l"/>
              </a:tabLst>
              <a:defRPr/>
            </a:pPr>
            <a:endParaRPr lang="en-US" altLang="zh-CN" sz="1800" b="1" dirty="0">
              <a:solidFill>
                <a:schemeClr val="dk1"/>
              </a:solidFill>
              <a:latin typeface="Bookman Old Style" pitchFamily="18" charset="0"/>
              <a:cs typeface="华文楷体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39520" y="152401"/>
            <a:ext cx="7464960" cy="489093"/>
          </a:xfrm>
          <a:prstGeom prst="roundRect">
            <a:avLst/>
          </a:prstGeom>
          <a:ln w="9525" cap="flat" cmpd="sng" algn="ctr">
            <a:solidFill>
              <a:schemeClr val="accent2">
                <a:shade val="50000"/>
                <a:satMod val="103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682" tIns="0" rIns="36682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70000"/>
              <a:defRPr/>
            </a:pPr>
            <a:r>
              <a:rPr lang="en-US" altLang="zh-CN" sz="28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lanjutan</a:t>
            </a:r>
            <a:endParaRPr lang="en-US" altLang="zh-CN" sz="28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86560" y="914400"/>
            <a:ext cx="8432640" cy="5791200"/>
          </a:xfrm>
          <a:solidFill>
            <a:schemeClr val="bg2">
              <a:lumMod val="90000"/>
            </a:schemeClr>
          </a:solidFill>
        </p:spPr>
        <p:txBody>
          <a:bodyPr rtlCol="0">
            <a:noAutofit/>
          </a:bodyPr>
          <a:lstStyle/>
          <a:p>
            <a:pPr marL="412621" indent="-412621" eaLnBrk="1" fontAlgn="auto" hangingPunct="1">
              <a:spcAft>
                <a:spcPts val="0"/>
              </a:spcAft>
              <a:buNone/>
              <a:tabLst>
                <a:tab pos="1290077" algn="l"/>
              </a:tabLst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BAB </a:t>
            </a:r>
            <a:r>
              <a:rPr lang="id-ID" altLang="zh-CN" sz="2000" b="1" dirty="0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: </a:t>
            </a:r>
            <a:r>
              <a:rPr lang="en-US" altLang="zh-CN" sz="2000" b="1" dirty="0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V</a:t>
            </a:r>
            <a:r>
              <a:rPr lang="id-ID" altLang="zh-CN" sz="2000" b="1" dirty="0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III.  AKUNTABILITAS KINERJA PEMERINTAH DAERAH        </a:t>
            </a:r>
          </a:p>
          <a:p>
            <a:pPr marL="412621" indent="-412621" eaLnBrk="1" fontAlgn="auto" hangingPunct="1">
              <a:spcAft>
                <a:spcPts val="0"/>
              </a:spcAft>
              <a:buNone/>
              <a:tabLst>
                <a:tab pos="1290077" algn="l"/>
              </a:tabLst>
              <a:defRPr/>
            </a:pPr>
            <a:r>
              <a:rPr lang="id-ID" altLang="zh-CN" sz="2000" b="1" dirty="0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                  (Berdasarkan PP 13/2019)</a:t>
            </a:r>
          </a:p>
          <a:p>
            <a:pPr marL="1222579" indent="-285269" eaLnBrk="1" fontAlgn="auto" hangingPunct="1">
              <a:spcAft>
                <a:spcPts val="0"/>
              </a:spcAft>
              <a:buClrTx/>
              <a:buFont typeface="+mj-lt"/>
              <a:buAutoNum type="alphaUcPeriod"/>
              <a:defRPr/>
            </a:pPr>
            <a:r>
              <a:rPr lang="id-ID" altLang="zh-CN" sz="2000" b="1" dirty="0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Target Kinerja Dalam Perjanjian Kinerja;</a:t>
            </a:r>
          </a:p>
          <a:p>
            <a:pPr marL="1222579" indent="-285269" eaLnBrk="1" fontAlgn="auto" hangingPunct="1">
              <a:spcAft>
                <a:spcPts val="0"/>
              </a:spcAft>
              <a:buClrTx/>
              <a:buFont typeface="+mj-lt"/>
              <a:buAutoNum type="alphaUcPeriod"/>
              <a:defRPr/>
            </a:pPr>
            <a:r>
              <a:rPr lang="id-ID" altLang="zh-CN" sz="2000" b="1" dirty="0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Pengukuran Capaian Kinerja Dibandingkan Dengan Target perjanjian kinerja;</a:t>
            </a:r>
          </a:p>
          <a:p>
            <a:pPr marL="1222579" indent="-285269" eaLnBrk="1" fontAlgn="auto" hangingPunct="1">
              <a:spcAft>
                <a:spcPts val="0"/>
              </a:spcAft>
              <a:buClrTx/>
              <a:buFont typeface="+mj-lt"/>
              <a:buAutoNum type="alphaUcPeriod"/>
              <a:defRPr/>
            </a:pPr>
            <a:r>
              <a:rPr lang="id-ID" altLang="zh-CN" sz="2000" b="1" dirty="0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Pengukuran Capaian Kinerja Dibandingkan Dengan Tahun Sebelumnya;</a:t>
            </a:r>
          </a:p>
          <a:p>
            <a:pPr marL="1222579" indent="-285269" eaLnBrk="1" fontAlgn="auto" hangingPunct="1">
              <a:spcAft>
                <a:spcPts val="0"/>
              </a:spcAft>
              <a:buClrTx/>
              <a:buFont typeface="+mj-lt"/>
              <a:buAutoNum type="alphaUcPeriod"/>
              <a:defRPr/>
            </a:pPr>
            <a:r>
              <a:rPr lang="id-ID" altLang="zh-CN" sz="2000" b="1" dirty="0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Pengukuran Capaian Kinerja Dibandingkan Dengan Target Dalam Pembangunan Jangka Menengah;</a:t>
            </a:r>
          </a:p>
          <a:p>
            <a:pPr marL="1222579" indent="-285269" eaLnBrk="1" fontAlgn="auto" hangingPunct="1">
              <a:spcAft>
                <a:spcPts val="0"/>
              </a:spcAft>
              <a:buClrTx/>
              <a:buFont typeface="+mj-lt"/>
              <a:buAutoNum type="alphaUcPeriod"/>
              <a:defRPr/>
            </a:pPr>
            <a:r>
              <a:rPr lang="id-ID" altLang="zh-CN" sz="2000" b="1" dirty="0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Analisis Efisiensi  Penggunaan Sumber Daya Dikaitkan Dengan Hasil (kinerja) Yang Telah dicapai; dan </a:t>
            </a:r>
          </a:p>
          <a:p>
            <a:pPr marL="1222579" indent="-285269" eaLnBrk="1" fontAlgn="auto" hangingPunct="1">
              <a:spcAft>
                <a:spcPts val="0"/>
              </a:spcAft>
              <a:buClrTx/>
              <a:buFont typeface="+mj-lt"/>
              <a:buAutoNum type="alphaUcPeriod"/>
              <a:defRPr/>
            </a:pPr>
            <a:r>
              <a:rPr lang="id-ID" altLang="zh-CN" sz="2000" b="1" dirty="0">
                <a:solidFill>
                  <a:srgbClr val="FF0000"/>
                </a:solidFill>
                <a:latin typeface="Bookman Old Style" pitchFamily="18" charset="0"/>
                <a:cs typeface="华文楷体"/>
              </a:rPr>
              <a:t>Analisis Program dan Kegiatan Yang Mendukung Pencapaian Target Kinerja</a:t>
            </a:r>
            <a:r>
              <a:rPr lang="id-ID" altLang="zh-CN" sz="2000" b="1" dirty="0">
                <a:latin typeface="Bookman Old Style" pitchFamily="18" charset="0"/>
                <a:cs typeface="华文楷体"/>
              </a:rPr>
              <a:t>.</a:t>
            </a:r>
          </a:p>
          <a:p>
            <a:pPr marL="212678" lvl="1" indent="-212678">
              <a:buSzPct val="100000"/>
              <a:buNone/>
              <a:defRPr/>
            </a:pPr>
            <a:r>
              <a:rPr lang="en-US" altLang="zh-CN" sz="2000" b="1" dirty="0">
                <a:latin typeface="Bookman Old Style" pitchFamily="18" charset="0"/>
                <a:cs typeface="华文楷体"/>
              </a:rPr>
              <a:t>BAB </a:t>
            </a:r>
            <a:r>
              <a:rPr lang="id-ID" altLang="zh-CN" sz="2000" b="1" dirty="0">
                <a:latin typeface="Bookman Old Style" pitchFamily="18" charset="0"/>
                <a:cs typeface="华文楷体"/>
              </a:rPr>
              <a:t>: IX. PENUTUP</a:t>
            </a:r>
            <a:endParaRPr lang="en-US" altLang="zh-CN" sz="2000" b="1" dirty="0">
              <a:latin typeface="Bookman Old Style" pitchFamily="18" charset="0"/>
              <a:cs typeface="华文楷体"/>
            </a:endParaRPr>
          </a:p>
          <a:p>
            <a:pPr marL="412621" indent="-412621" eaLnBrk="1" fontAlgn="auto" hangingPunct="1">
              <a:spcAft>
                <a:spcPts val="0"/>
              </a:spcAft>
              <a:buNone/>
              <a:tabLst>
                <a:tab pos="1290077" algn="l"/>
              </a:tabLst>
              <a:defRPr/>
            </a:pPr>
            <a:endParaRPr lang="en-US" altLang="zh-CN" sz="2400" b="1" dirty="0">
              <a:latin typeface="Bookman Old Style" pitchFamily="18" charset="0"/>
              <a:cs typeface="华文楷体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32160" y="152401"/>
            <a:ext cx="7810560" cy="489093"/>
          </a:xfrm>
          <a:prstGeom prst="roundRect">
            <a:avLst/>
          </a:prstGeom>
          <a:ln w="9525" cap="flat" cmpd="sng" algn="ctr">
            <a:solidFill>
              <a:schemeClr val="accent2">
                <a:shade val="50000"/>
                <a:satMod val="103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682" tIns="0" rIns="36682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70000"/>
              <a:defRPr/>
            </a:pPr>
            <a:r>
              <a:rPr lang="en-US" altLang="zh-CN" sz="1926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lanjutan</a:t>
            </a:r>
            <a:endParaRPr lang="en-US" altLang="zh-CN" sz="1926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1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1" y="304800"/>
            <a:ext cx="8610600" cy="685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tIns="0" rIns="4572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70000"/>
              <a:defRPr/>
            </a:pPr>
            <a:r>
              <a:rPr lang="id-ID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LAMPIRAN </a:t>
            </a:r>
            <a:r>
              <a:rPr lang="fi-FI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IKK</a:t>
            </a:r>
            <a:r>
              <a:rPr lang="id-ID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fi-FI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LPPD</a:t>
            </a:r>
            <a:r>
              <a:rPr lang="id-ID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en-US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PROVINSI</a:t>
            </a:r>
            <a:endParaRPr lang="id-ID" altLang="zh-CN" sz="24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1371600"/>
            <a:ext cx="2743200" cy="990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Lampiran</a:t>
            </a:r>
            <a:r>
              <a:rPr lang="en-US" b="1" dirty="0">
                <a:solidFill>
                  <a:schemeClr val="tx1"/>
                </a:solidFill>
              </a:rPr>
              <a:t> I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Pengambil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Kebijakan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52800" y="1371600"/>
            <a:ext cx="2743200" cy="990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Lampiran</a:t>
            </a:r>
            <a:r>
              <a:rPr lang="en-US" b="1" dirty="0">
                <a:solidFill>
                  <a:schemeClr val="tx1"/>
                </a:solidFill>
              </a:rPr>
              <a:t> II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Pelaksana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Kebijakan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24600" y="1371600"/>
            <a:ext cx="2743200" cy="990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Lampiran</a:t>
            </a:r>
            <a:r>
              <a:rPr lang="en-US" b="1" dirty="0">
                <a:solidFill>
                  <a:schemeClr val="tx1"/>
                </a:solidFill>
              </a:rPr>
              <a:t> III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Urusan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Pemerintahan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130" y="2743200"/>
            <a:ext cx="25146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13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Aspek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28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Fokus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39 IKK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05200" y="2743200"/>
            <a:ext cx="25146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8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Aspek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17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Fokus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21 IKK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77000" y="2743200"/>
            <a:ext cx="2514600" cy="2133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122 IKK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pada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24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Urusan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Wajib</a:t>
            </a:r>
            <a:endParaRPr lang="en-U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34 IKK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pada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8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Urusan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Pilihan</a:t>
            </a:r>
            <a:endParaRPr lang="en-U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17 IKK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pada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Fungsi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Penunjuang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Urusan</a:t>
            </a:r>
            <a:endParaRPr lang="en-U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2 IKK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pada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Urusan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Pemerintahan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Umum</a:t>
            </a:r>
            <a:endParaRPr lang="en-U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Round Diagonal Corner Rectangle 1"/>
          <p:cNvSpPr/>
          <p:nvPr/>
        </p:nvSpPr>
        <p:spPr>
          <a:xfrm>
            <a:off x="6629400" y="5410200"/>
            <a:ext cx="1981200" cy="91440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TERMASUK INDIKATOR PENERAPAN SPM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7543801" y="4876800"/>
            <a:ext cx="190500" cy="53340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>
            <a:off x="3733800" y="4220240"/>
            <a:ext cx="1981200" cy="91440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5 IKK BARU/DIRUBAH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4648201" y="3686840"/>
            <a:ext cx="190500" cy="53340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Diagonal Corner Rectangle 15"/>
          <p:cNvSpPr/>
          <p:nvPr/>
        </p:nvSpPr>
        <p:spPr>
          <a:xfrm>
            <a:off x="533401" y="4210493"/>
            <a:ext cx="1981200" cy="91440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3 IKK BARU/DIRUBAH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1447800" y="3677093"/>
            <a:ext cx="190500" cy="53340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07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1" y="304800"/>
            <a:ext cx="8610600" cy="685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tIns="0" rIns="4572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70000"/>
              <a:defRPr/>
            </a:pPr>
            <a:r>
              <a:rPr lang="id-ID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LAMPIRAN </a:t>
            </a:r>
            <a:r>
              <a:rPr lang="fi-FI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IKK</a:t>
            </a:r>
            <a:r>
              <a:rPr lang="id-ID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fi-FI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LPPD</a:t>
            </a:r>
            <a:r>
              <a:rPr lang="id-ID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en-US" altLang="zh-CN" sz="24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Kabupaten</a:t>
            </a:r>
            <a:endParaRPr lang="id-ID" altLang="zh-CN" sz="24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1371600"/>
            <a:ext cx="2743200" cy="990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Lampiran</a:t>
            </a:r>
            <a:r>
              <a:rPr lang="en-US" b="1" dirty="0">
                <a:solidFill>
                  <a:schemeClr val="tx1"/>
                </a:solidFill>
              </a:rPr>
              <a:t> I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Pengambil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Kebijakan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52800" y="1371600"/>
            <a:ext cx="2743200" cy="990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Lampiran</a:t>
            </a:r>
            <a:r>
              <a:rPr lang="en-US" b="1" dirty="0">
                <a:solidFill>
                  <a:schemeClr val="tx1"/>
                </a:solidFill>
              </a:rPr>
              <a:t> II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Pelaksana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Kebijakan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24600" y="1371600"/>
            <a:ext cx="2743200" cy="990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Lampiran</a:t>
            </a:r>
            <a:r>
              <a:rPr lang="en-US" b="1" dirty="0">
                <a:solidFill>
                  <a:schemeClr val="tx1"/>
                </a:solidFill>
              </a:rPr>
              <a:t> III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Urusan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Pemerintahan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130" y="2743200"/>
            <a:ext cx="25146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13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Aspek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28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Fokus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39 IKK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05200" y="2743200"/>
            <a:ext cx="25146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8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Aspek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17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Fokus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21 IKK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77000" y="2743200"/>
            <a:ext cx="2514600" cy="2209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127 IKK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pada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24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Urusan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Wajib</a:t>
            </a:r>
            <a:endParaRPr lang="en-U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21 IKK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pada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8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Urusan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Pilihan</a:t>
            </a:r>
            <a:endParaRPr lang="en-U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17 IKK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pada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Fungsi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Penunjuang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Urusan</a:t>
            </a:r>
            <a:endParaRPr lang="en-U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2 IKK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pada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Urusan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Pemerintahan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Umum</a:t>
            </a:r>
            <a:endParaRPr lang="en-U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Round Diagonal Corner Rectangle 10"/>
          <p:cNvSpPr/>
          <p:nvPr/>
        </p:nvSpPr>
        <p:spPr>
          <a:xfrm>
            <a:off x="6629400" y="5486400"/>
            <a:ext cx="1981200" cy="91440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TERMASUK INDIKATOR PENERAPAN SPM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7543801" y="4953000"/>
            <a:ext cx="190500" cy="53340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3733800" y="4220240"/>
            <a:ext cx="1981200" cy="91440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5 IKK BARU/DIRUBAH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4648201" y="3686840"/>
            <a:ext cx="190500" cy="53340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533401" y="4210493"/>
            <a:ext cx="1981200" cy="91440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3 IKK BARU/DIRUBAH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1447800" y="3677093"/>
            <a:ext cx="190500" cy="53340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21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1" y="304800"/>
            <a:ext cx="8610600" cy="685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tIns="0" rIns="4572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70000"/>
              <a:defRPr/>
            </a:pPr>
            <a:r>
              <a:rPr lang="id-ID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LAMPIRAN </a:t>
            </a:r>
            <a:r>
              <a:rPr lang="fi-FI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IKK</a:t>
            </a:r>
            <a:r>
              <a:rPr lang="id-ID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fi-FI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LPPD</a:t>
            </a:r>
            <a:r>
              <a:rPr lang="id-ID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en-US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Kota</a:t>
            </a:r>
            <a:endParaRPr lang="id-ID" altLang="zh-CN" sz="24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1371600"/>
            <a:ext cx="2743200" cy="990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Lampiran</a:t>
            </a:r>
            <a:r>
              <a:rPr lang="en-US" b="1" dirty="0">
                <a:solidFill>
                  <a:schemeClr val="tx1"/>
                </a:solidFill>
              </a:rPr>
              <a:t> I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Pengambil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Kebijakan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52800" y="1371600"/>
            <a:ext cx="2743200" cy="990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Lampiran</a:t>
            </a:r>
            <a:r>
              <a:rPr lang="en-US" b="1" dirty="0">
                <a:solidFill>
                  <a:schemeClr val="tx1"/>
                </a:solidFill>
              </a:rPr>
              <a:t> II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Pelaksana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Kebijakan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24600" y="1371600"/>
            <a:ext cx="2743200" cy="990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Lampiran</a:t>
            </a:r>
            <a:r>
              <a:rPr lang="en-US" b="1" dirty="0">
                <a:solidFill>
                  <a:schemeClr val="tx1"/>
                </a:solidFill>
              </a:rPr>
              <a:t> III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Urusan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Pemerintahan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130" y="2743200"/>
            <a:ext cx="25146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13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Aspek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28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Fokus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39 IKK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05200" y="2743200"/>
            <a:ext cx="25146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8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Aspek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17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Fokus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21 IKK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77000" y="2743200"/>
            <a:ext cx="2514600" cy="2057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126 IKK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pada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24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Urusan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Wajib</a:t>
            </a:r>
            <a:endParaRPr lang="en-U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21 IKK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pada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8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Urusan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Pilihan</a:t>
            </a:r>
            <a:endParaRPr lang="en-U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17 IKK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pada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Fungsi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Penunjuang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Urusan</a:t>
            </a:r>
            <a:endParaRPr lang="en-U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2 IKK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pada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Urusan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Pemerintahan</a:t>
            </a:r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Umum</a:t>
            </a:r>
            <a:endParaRPr lang="en-U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Round Diagonal Corner Rectangle 10"/>
          <p:cNvSpPr/>
          <p:nvPr/>
        </p:nvSpPr>
        <p:spPr>
          <a:xfrm>
            <a:off x="6629400" y="5410200"/>
            <a:ext cx="1981200" cy="91440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TERMASUK INDIKATOR PENERAPAN SPM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7543801" y="4876800"/>
            <a:ext cx="190500" cy="53340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3733800" y="4220240"/>
            <a:ext cx="1981200" cy="91440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5 IKK BARU/DIRUBAH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4648201" y="3686840"/>
            <a:ext cx="190500" cy="53340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533401" y="4210493"/>
            <a:ext cx="1981200" cy="91440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3 IKK BARU/DIRUBAH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1447800" y="3677093"/>
            <a:ext cx="190500" cy="53340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57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94930" y="914400"/>
            <a:ext cx="8686800" cy="57912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id-ID" altLang="en-US" sz="1850" b="1" dirty="0">
                <a:latin typeface="Bookman Old Style" panose="02050604050505020204" pitchFamily="18" charset="0"/>
              </a:rPr>
              <a:t>IKK pada Lampiran III (Provinsi)</a:t>
            </a:r>
          </a:p>
          <a:p>
            <a:pPr marL="0" indent="0" algn="ctr" eaLnBrk="1" hangingPunct="1">
              <a:buNone/>
            </a:pPr>
            <a:endParaRPr lang="id-ID" altLang="en-US" sz="1850" b="1" dirty="0">
              <a:latin typeface="Bookman Old Style" panose="02050604050505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1" y="76200"/>
            <a:ext cx="8610600" cy="685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tIns="0" rIns="45720" bIns="0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70000"/>
              <a:defRPr/>
            </a:pPr>
            <a:r>
              <a:rPr lang="id-ID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LAMPIRAN </a:t>
            </a:r>
            <a:r>
              <a:rPr lang="fi-FI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IKK</a:t>
            </a:r>
            <a:r>
              <a:rPr lang="id-ID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 </a:t>
            </a:r>
            <a:r>
              <a:rPr lang="fi-FI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LPPD</a:t>
            </a:r>
            <a:endParaRPr lang="id-ID" altLang="zh-CN" sz="24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381002" y="1752600"/>
            <a:ext cx="2362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Comic Sans MS" panose="030F0702030302020204" pitchFamily="66" charset="0"/>
              </a:rPr>
              <a:t>IKK LAMA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6248400" y="1752600"/>
            <a:ext cx="2514598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Comic Sans MS" panose="030F0702030302020204" pitchFamily="66" charset="0"/>
              </a:rPr>
              <a:t>IKK 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SESUAI DENGAN SPM</a:t>
            </a:r>
            <a:endParaRPr lang="id-ID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: Rounded Corners 2"/>
          <p:cNvSpPr/>
          <p:nvPr/>
        </p:nvSpPr>
        <p:spPr>
          <a:xfrm>
            <a:off x="3429001" y="1752600"/>
            <a:ext cx="2362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Comic Sans MS" panose="030F0702030302020204" pitchFamily="66" charset="0"/>
              </a:rPr>
              <a:t>IKK 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BARU</a:t>
            </a:r>
            <a:endParaRPr lang="id-ID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: Rounded Corners 5"/>
          <p:cNvSpPr/>
          <p:nvPr/>
        </p:nvSpPr>
        <p:spPr>
          <a:xfrm>
            <a:off x="3194794" y="3375118"/>
            <a:ext cx="2514598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Comic Sans MS" panose="030F0702030302020204" pitchFamily="66" charset="0"/>
              </a:rPr>
              <a:t>IKK  AGREGASI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53 IKK (21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Urusan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endParaRPr lang="id-ID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Arrow: Down 3"/>
          <p:cNvSpPr/>
          <p:nvPr/>
        </p:nvSpPr>
        <p:spPr>
          <a:xfrm rot="2200587">
            <a:off x="3490499" y="4292521"/>
            <a:ext cx="462957" cy="566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Arrow: Down 9"/>
          <p:cNvSpPr/>
          <p:nvPr/>
        </p:nvSpPr>
        <p:spPr>
          <a:xfrm rot="19393001">
            <a:off x="4878842" y="4313935"/>
            <a:ext cx="462957" cy="522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ectangle: Diagonal Corners Rounded 7"/>
          <p:cNvSpPr/>
          <p:nvPr/>
        </p:nvSpPr>
        <p:spPr>
          <a:xfrm>
            <a:off x="2013694" y="4975318"/>
            <a:ext cx="2362200" cy="1214944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GABUNGAN KINERJA KAB/KOTA</a:t>
            </a:r>
          </a:p>
        </p:txBody>
      </p:sp>
      <p:sp>
        <p:nvSpPr>
          <p:cNvPr id="17" name="Rectangle: Diagonal Corners Rounded 11"/>
          <p:cNvSpPr/>
          <p:nvPr/>
        </p:nvSpPr>
        <p:spPr>
          <a:xfrm>
            <a:off x="4610100" y="4997272"/>
            <a:ext cx="2362200" cy="1214944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BERDASARKAN ELEMEN DATA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13694" y="2590800"/>
            <a:ext cx="2438399" cy="7498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481401" y="2514600"/>
            <a:ext cx="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572002" y="2588544"/>
            <a:ext cx="2558305" cy="6963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912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id-ID" altLang="en-US" sz="1850" b="1" dirty="0">
                <a:latin typeface="Bookman Old Style" panose="02050604050505020204" pitchFamily="18" charset="0"/>
              </a:rPr>
              <a:t>IKK pada Lampiran III </a:t>
            </a:r>
          </a:p>
          <a:p>
            <a:pPr marL="0" indent="0" algn="ctr" eaLnBrk="1" hangingPunct="1">
              <a:buNone/>
            </a:pPr>
            <a:endParaRPr lang="id-ID" altLang="en-US" sz="1850" b="1" dirty="0">
              <a:latin typeface="Bookman Old Style" panose="02050604050505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1" y="76200"/>
            <a:ext cx="8610600" cy="685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tIns="0" rIns="45720" bIns="0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70000"/>
              <a:defRPr/>
            </a:pPr>
            <a:r>
              <a:rPr lang="id-ID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LAMPIRAN </a:t>
            </a:r>
            <a:r>
              <a:rPr lang="fi-FI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IKK</a:t>
            </a:r>
            <a:r>
              <a:rPr lang="id-ID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 </a:t>
            </a:r>
            <a:r>
              <a:rPr lang="fi-FI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LPPD</a:t>
            </a:r>
            <a:endParaRPr lang="id-ID" altLang="zh-CN" sz="24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457200" y="1524000"/>
            <a:ext cx="2362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+mj-lt"/>
              </a:rPr>
              <a:t>PROVINSI</a:t>
            </a:r>
          </a:p>
          <a:p>
            <a:pPr algn="ctr"/>
            <a:r>
              <a:rPr lang="id-ID" b="1" dirty="0">
                <a:solidFill>
                  <a:schemeClr val="tx1"/>
                </a:solidFill>
                <a:latin typeface="+mj-lt"/>
              </a:rPr>
              <a:t>175 IKK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352802" y="1525772"/>
            <a:ext cx="2514598" cy="836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IKK  Kabupaten</a:t>
            </a:r>
          </a:p>
          <a:p>
            <a:pPr algn="ctr"/>
            <a:r>
              <a:rPr lang="id-ID" b="1" dirty="0">
                <a:solidFill>
                  <a:schemeClr val="tx1"/>
                </a:solidFill>
              </a:rPr>
              <a:t>167 IKK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6206199" y="1524000"/>
            <a:ext cx="2514598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IKK Kota</a:t>
            </a:r>
          </a:p>
          <a:p>
            <a:pPr algn="ctr"/>
            <a:r>
              <a:rPr lang="id-ID" b="1" dirty="0">
                <a:solidFill>
                  <a:schemeClr val="tx1"/>
                </a:solidFill>
              </a:rPr>
              <a:t>166 Kota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499402" y="4076701"/>
            <a:ext cx="2362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+mj-lt"/>
              </a:rPr>
              <a:t>Indikator SPM</a:t>
            </a:r>
          </a:p>
          <a:p>
            <a:pPr algn="ctr"/>
            <a:r>
              <a:rPr lang="id-ID" b="1" dirty="0">
                <a:solidFill>
                  <a:schemeClr val="tx1"/>
                </a:solidFill>
                <a:latin typeface="+mj-lt"/>
              </a:rPr>
              <a:t>14 IKK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3352803" y="4076701"/>
            <a:ext cx="2362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+mj-lt"/>
              </a:rPr>
              <a:t>Indikator SPM</a:t>
            </a:r>
          </a:p>
          <a:p>
            <a:pPr algn="ctr"/>
            <a:r>
              <a:rPr lang="id-ID" b="1" dirty="0">
                <a:solidFill>
                  <a:schemeClr val="tx1"/>
                </a:solidFill>
                <a:latin typeface="+mj-lt"/>
              </a:rPr>
              <a:t>29 IKK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6180702" y="4076701"/>
            <a:ext cx="2362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+mj-lt"/>
              </a:rPr>
              <a:t>Indikator SPM</a:t>
            </a:r>
          </a:p>
          <a:p>
            <a:pPr algn="ctr"/>
            <a:r>
              <a:rPr lang="id-ID" b="1" dirty="0">
                <a:solidFill>
                  <a:schemeClr val="tx1"/>
                </a:solidFill>
                <a:latin typeface="+mj-lt"/>
              </a:rPr>
              <a:t>29 IKK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410308" y="2732649"/>
            <a:ext cx="2362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+mj-lt"/>
              </a:rPr>
              <a:t>Indikator Baru</a:t>
            </a:r>
          </a:p>
          <a:p>
            <a:pPr algn="ctr"/>
            <a:r>
              <a:rPr lang="id-ID" b="1" dirty="0">
                <a:solidFill>
                  <a:schemeClr val="tx1"/>
                </a:solidFill>
                <a:latin typeface="+mj-lt"/>
              </a:rPr>
              <a:t>135 IKK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3346353" y="2762557"/>
            <a:ext cx="2362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+mj-lt"/>
              </a:rPr>
              <a:t>Indikator Baru</a:t>
            </a:r>
          </a:p>
          <a:p>
            <a:pPr algn="ctr"/>
            <a:r>
              <a:rPr lang="id-ID" b="1" dirty="0">
                <a:solidFill>
                  <a:schemeClr val="tx1"/>
                </a:solidFill>
                <a:latin typeface="+mj-lt"/>
              </a:rPr>
              <a:t>137 IKK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6206200" y="2750234"/>
            <a:ext cx="2362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+mj-lt"/>
              </a:rPr>
              <a:t>Indikator Baru</a:t>
            </a:r>
          </a:p>
          <a:p>
            <a:pPr algn="ctr"/>
            <a:r>
              <a:rPr lang="id-ID" b="1" dirty="0">
                <a:solidFill>
                  <a:schemeClr val="tx1"/>
                </a:solidFill>
                <a:latin typeface="+mj-lt"/>
              </a:rPr>
              <a:t>136 IKK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326" y="641351"/>
          <a:ext cx="9007524" cy="609183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30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4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351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NO</a:t>
                      </a:r>
                      <a:endParaRPr lang="id-ID" sz="12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Andalus" panose="02020603050405020304" pitchFamily="18" charset="-78"/>
                      </a:endParaRPr>
                    </a:p>
                  </a:txBody>
                  <a:tcPr marL="66461" marR="664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UNDANG-UNDANG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Andalus" panose="02020603050405020304" pitchFamily="18" charset="-78"/>
                      </a:endParaRPr>
                    </a:p>
                  </a:txBody>
                  <a:tcPr marL="66461" marR="664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KEWAJIBAN</a:t>
                      </a:r>
                      <a:endParaRPr lang="id-ID" sz="24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Andalus" panose="02020603050405020304" pitchFamily="18" charset="-78"/>
                      </a:endParaRPr>
                    </a:p>
                  </a:txBody>
                  <a:tcPr marL="66461" marR="6646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952">
                <a:tc rowSpan="7"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Andalus" panose="02020603050405020304" pitchFamily="18" charset="-78"/>
                      </a:endParaRPr>
                    </a:p>
                  </a:txBody>
                  <a:tcPr marL="66461" marR="66461" anchor="ctr"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id-ID" sz="20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UU No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.</a:t>
                      </a:r>
                      <a:r>
                        <a:rPr lang="id-ID" sz="20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23</a:t>
                      </a:r>
                      <a:r>
                        <a:rPr lang="id-ID" sz="20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id-ID" sz="20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Tahun 20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</a:t>
                      </a:r>
                      <a:r>
                        <a:rPr lang="id-ID" sz="20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4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Andalus" panose="02020603050405020304" pitchFamily="18" charset="-78"/>
                      </a:endParaRPr>
                    </a:p>
                  </a:txBody>
                  <a:tcPr marL="66461" marR="66461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Selain mempunyai kewajiban sebagaimana </a:t>
                      </a:r>
                      <a:r>
                        <a:rPr lang="id-ID" sz="1600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dimaksud dalam Pasal 67 kepala daerah wajib menyampaikan LPPD, LKPJ, dan RLPPD </a:t>
                      </a:r>
                      <a:r>
                        <a:rPr lang="id-ID" sz="1600" b="1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(Psl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69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ayat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id-ID" sz="1600" b="1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1)</a:t>
                      </a:r>
                      <a:endParaRPr lang="id-ID" sz="1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Andalus" panose="02020603050405020304" pitchFamily="18" charset="-78"/>
                      </a:endParaRPr>
                    </a:p>
                  </a:txBody>
                  <a:tcPr marL="66461" marR="6646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39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600" kern="12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LPPD sebagaimana dimaksud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Pasal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69 </a:t>
                      </a:r>
                      <a:r>
                        <a:rPr lang="id-ID" sz="1600" kern="12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ayat (1) mencakup </a:t>
                      </a:r>
                      <a:r>
                        <a:rPr lang="id-ID" sz="1600" b="1" kern="12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laporan kinerja instansi Pemerintah Daerah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Pasal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69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ayat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2)</a:t>
                      </a:r>
                      <a:endParaRPr lang="id-ID" sz="1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Andalus" panose="02020603050405020304" pitchFamily="18" charset="-78"/>
                      </a:endParaRPr>
                    </a:p>
                  </a:txBody>
                  <a:tcPr marL="66461" marR="6646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39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LPPD memuat capaian kinerja penyelenggaraan Pemerintahan Daerah dan pelaksanaan Tugas Pembantuan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Pasal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70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ayat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1)</a:t>
                      </a:r>
                      <a:r>
                        <a:rPr lang="id-ID" sz="16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.</a:t>
                      </a:r>
                      <a:endParaRPr lang="id-ID" sz="1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Andalus" panose="02020603050405020304" pitchFamily="18" charset="-78"/>
                      </a:endParaRPr>
                    </a:p>
                  </a:txBody>
                  <a:tcPr marL="66461" marR="6646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579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Gubernur </a:t>
                      </a:r>
                      <a:r>
                        <a:rPr lang="id-ID" sz="1600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menyampaikan LPPD provinsi sebagaimana dimaksud dalam Pasal 69 ayat (1) kepada Presiden melalui Menteri yang dilakukan 1 (satu) kali dalam 1 (satu) tahun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(</a:t>
                      </a:r>
                      <a:r>
                        <a:rPr lang="id-ID" sz="1600" b="1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Psl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70 </a:t>
                      </a:r>
                      <a:r>
                        <a:rPr lang="id-ID" sz="1600" b="1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ayat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2</a:t>
                      </a:r>
                      <a:r>
                        <a:rPr lang="id-ID" sz="1600" b="1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)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.</a:t>
                      </a:r>
                      <a:endParaRPr lang="id-ID" sz="1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Andalus" panose="02020603050405020304" pitchFamily="18" charset="-78"/>
                      </a:endParaRPr>
                    </a:p>
                  </a:txBody>
                  <a:tcPr marL="66461" marR="6646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014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Bupati/wali kota menyampaikan LPPD </a:t>
                      </a:r>
                      <a:r>
                        <a:rPr lang="id-ID" sz="1600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kabupaten/kota sebagaimana dimaksud dalam Pasal 69 ayat (1) kepada Menteri melalui gubernur sebagai wakil Pemerintah Pusat yang dilakukan  1 (satu) kali dalam 1 (satu) tahun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600" b="1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(Psl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70 </a:t>
                      </a:r>
                      <a:r>
                        <a:rPr lang="id-ID" sz="1600" b="1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ayat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3</a:t>
                      </a:r>
                      <a:r>
                        <a:rPr lang="id-ID" sz="1600" b="1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)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. </a:t>
                      </a:r>
                      <a:endParaRPr lang="id-ID" sz="1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Andalus" panose="02020603050405020304" pitchFamily="18" charset="-78"/>
                      </a:endParaRPr>
                    </a:p>
                  </a:txBody>
                  <a:tcPr marL="66461" marR="6646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579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88615" marR="88615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88615" marR="88615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LPPD </a:t>
                      </a:r>
                      <a:r>
                        <a:rPr lang="id-ID" sz="16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sebagaimana dimaksud pada ayat (2) dan ayat (3) disampaikan paling lambat 3 (tiga) bulan setelah tahun anggaran berakhir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(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Pasal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70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ayat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4)</a:t>
                      </a:r>
                      <a:endParaRPr lang="id-ID" sz="1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Andalus" panose="02020603050405020304" pitchFamily="18" charset="-78"/>
                      </a:endParaRPr>
                    </a:p>
                  </a:txBody>
                  <a:tcPr marL="66461" marR="6646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4854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88615" marR="88615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88615" marR="88615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LPPD </a:t>
                      </a:r>
                      <a:r>
                        <a:rPr lang="id-ID" sz="1600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sebagaimana dimaksud pada ayat (2) dan ayat (3) digunakan </a:t>
                      </a:r>
                      <a:r>
                        <a:rPr lang="id-ID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sebagai bahan evaluasi dan pembinaan </a:t>
                      </a:r>
                      <a:r>
                        <a:rPr lang="id-ID" sz="1600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penyelenggaraan Pemerintahan Daerah oleh Pemerintah Pusat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Psl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70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ayat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5)</a:t>
                      </a:r>
                      <a:endParaRPr lang="id-ID" sz="1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Andalus" panose="02020603050405020304" pitchFamily="18" charset="-78"/>
                      </a:endParaRPr>
                    </a:p>
                  </a:txBody>
                  <a:tcPr marL="66461" marR="66461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itle 1"/>
          <p:cNvSpPr txBox="1"/>
          <p:nvPr/>
        </p:nvSpPr>
        <p:spPr bwMode="auto">
          <a:xfrm>
            <a:off x="228600" y="76200"/>
            <a:ext cx="86868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720" tIns="0" rIns="45720" bIns="0" anchor="ctr">
            <a:normAutofit/>
          </a:bodyPr>
          <a:lstStyle>
            <a:defPPr>
              <a:defRPr lang="en-US"/>
            </a:defPPr>
            <a:lvl1pPr algn="ctr">
              <a:defRPr sz="2800" b="1" ker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defRPr>
            </a:lvl1pPr>
          </a:lstStyle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200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Latar</a:t>
            </a:r>
            <a:r>
              <a:rPr lang="en-US" altLang="zh-CN" kern="1200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altLang="zh-CN" kern="1200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belakang</a:t>
            </a:r>
            <a:endParaRPr lang="en-US" altLang="zh-CN" kern="1200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id-ID" altLang="en-US" sz="1850" b="1" dirty="0">
                <a:latin typeface="Bookman Old Style" panose="02050604050505020204" pitchFamily="18" charset="0"/>
              </a:rPr>
              <a:t>Perubahan IKK pada Lampiran I (Provinsi)</a:t>
            </a:r>
          </a:p>
          <a:p>
            <a:pPr marL="0" indent="0" algn="ctr" eaLnBrk="1" hangingPunct="1">
              <a:buNone/>
            </a:pPr>
            <a:endParaRPr lang="id-ID" altLang="en-US" sz="1850" b="1" dirty="0">
              <a:latin typeface="Bookman Old Style" panose="02050604050505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1" y="304800"/>
            <a:ext cx="8610600" cy="685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tIns="0" rIns="45720" bIns="0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70000"/>
              <a:defRPr/>
            </a:pPr>
            <a:r>
              <a:rPr lang="id-ID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LAMPIRAN </a:t>
            </a:r>
            <a:r>
              <a:rPr lang="fi-FI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IKK</a:t>
            </a:r>
            <a:r>
              <a:rPr lang="id-ID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 </a:t>
            </a:r>
            <a:r>
              <a:rPr lang="fi-FI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LPPD</a:t>
            </a:r>
            <a:endParaRPr lang="id-ID" altLang="zh-CN" sz="24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304800" y="1524000"/>
          <a:ext cx="8534400" cy="4712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774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No IKK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IKK LAMA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IKK BARU (Pengganti)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KETERANGAN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15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600" dirty="0"/>
                        <a:t>PERDA TENTANG KEPENDUDUKAN (KTP GRATIS)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600" dirty="0"/>
                        <a:t>PERDA TENTANG KETERTIBAN UMUM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3781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600" dirty="0"/>
                        <a:t>PEMERINTAH DAERAH YANG TELAH MELAKSANAKAN SPM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600" dirty="0"/>
                        <a:t>PMERINTAH DAERAH YANG MEMILIKI PRODUK HUKUM DAERAH TENTANG PENERAPAN SPM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AGREGASI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485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600" dirty="0"/>
                        <a:t>KEBERADAAN SISTEM KEPEGAWAIAN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d-ID" sz="16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PERSENTASE PNS MEMILIKI KUALIFKASI PENDIDIKAN TINGGI MINIMAL DIII</a:t>
                      </a:r>
                    </a:p>
                    <a:p>
                      <a:pPr algn="l"/>
                      <a:r>
                        <a:rPr kumimoji="0" lang="id-ID" sz="16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(PNS TIDAK TERMASUK GURU DAN TENAGA </a:t>
                      </a:r>
                    </a:p>
                    <a:p>
                      <a:pPr algn="l"/>
                      <a:r>
                        <a:rPr kumimoji="0" lang="id-ID" sz="16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KESEHATAN)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0" lang="id-ID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id-ID" altLang="en-US" sz="1850" b="1" dirty="0">
                <a:latin typeface="Bookman Old Style" panose="02050604050505020204" pitchFamily="18" charset="0"/>
              </a:rPr>
              <a:t>Perubahan IKK pada Lampiran I (Kab/Kota)</a:t>
            </a:r>
          </a:p>
          <a:p>
            <a:pPr marL="0" indent="0" algn="ctr" eaLnBrk="1" hangingPunct="1">
              <a:buNone/>
            </a:pPr>
            <a:endParaRPr lang="id-ID" altLang="en-US" sz="1850" b="1" dirty="0">
              <a:latin typeface="Bookman Old Style" panose="02050604050505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1" y="304800"/>
            <a:ext cx="8610600" cy="685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tIns="0" rIns="45720" bIns="0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70000"/>
              <a:defRPr/>
            </a:pPr>
            <a:r>
              <a:rPr lang="id-ID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LAMPIRAN </a:t>
            </a:r>
            <a:r>
              <a:rPr lang="fi-FI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IKK</a:t>
            </a:r>
            <a:r>
              <a:rPr lang="id-ID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 </a:t>
            </a:r>
            <a:r>
              <a:rPr lang="fi-FI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LPPD</a:t>
            </a:r>
            <a:endParaRPr lang="id-ID" altLang="zh-CN" sz="24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304801" y="1566093"/>
          <a:ext cx="8458199" cy="4987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9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9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3005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No IKK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IKK LAMA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IKK BARU (Pengganti)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KETERANGAN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005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400" dirty="0"/>
                        <a:t>PERDA TENTANG RTRW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400" dirty="0"/>
                        <a:t>PERDA TENTANG KETERTIBAN UMUM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024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400" dirty="0"/>
                        <a:t>PERDA KTP GRATIS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PROSENTASE ANAK YANG SUDAH MEMILIKI KIA</a:t>
                      </a:r>
                      <a:endParaRPr lang="id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602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400" dirty="0"/>
                        <a:t>PEMERINTAH DAERAH YANG TELAH MELAKSANAKAN SPM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400" dirty="0"/>
                        <a:t>PERATURAN YANG MEMILIKI PERATURAN TENTANG PENERAPAN SPM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0" lang="id-ID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516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400" dirty="0"/>
                        <a:t>KEBERADAAN SISTEM KEPEGAWAIAN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d-ID" sz="1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PERSENTASE PNS MEMILIKI KUALIFKASI PENDIDIKAN TINGGI MINIMAL DIII</a:t>
                      </a:r>
                    </a:p>
                    <a:p>
                      <a:pPr algn="l"/>
                      <a:r>
                        <a:rPr kumimoji="0" lang="id-ID" sz="1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(PNS TIDAK TERMASUK GURU DAN TENAGA </a:t>
                      </a:r>
                    </a:p>
                    <a:p>
                      <a:pPr algn="l"/>
                      <a:r>
                        <a:rPr kumimoji="0" lang="id-ID" sz="1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KESEHATAN)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0" lang="id-ID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912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id-ID" altLang="en-US" sz="1850" b="1" dirty="0">
                <a:latin typeface="Bookman Old Style" panose="02050604050505020204" pitchFamily="18" charset="0"/>
              </a:rPr>
              <a:t>Perubahan IKK pada Lampiran II (Provinsi/Kab/Kota)</a:t>
            </a:r>
          </a:p>
          <a:p>
            <a:pPr marL="0" indent="0" algn="ctr" eaLnBrk="1" hangingPunct="1">
              <a:buNone/>
            </a:pPr>
            <a:endParaRPr lang="id-ID" altLang="en-US" sz="1850" b="1" dirty="0">
              <a:latin typeface="Bookman Old Style" panose="02050604050505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1" y="76200"/>
            <a:ext cx="8610600" cy="685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tIns="0" rIns="45720" bIns="0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70000"/>
              <a:defRPr/>
            </a:pPr>
            <a:r>
              <a:rPr lang="id-ID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LAMPIRAN </a:t>
            </a:r>
            <a:r>
              <a:rPr lang="fi-FI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IKK</a:t>
            </a:r>
            <a:r>
              <a:rPr lang="id-ID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 </a:t>
            </a:r>
            <a:r>
              <a:rPr lang="fi-FI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LPPD</a:t>
            </a:r>
            <a:endParaRPr lang="id-ID" altLang="zh-CN" sz="24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304800" y="1295401"/>
          <a:ext cx="8458199" cy="5140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9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6488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No IKK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IKK LAMA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IKK BARU (Pengganti)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KETERANGAN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39">
                <a:tc>
                  <a:txBody>
                    <a:bodyPr/>
                    <a:lstStyle/>
                    <a:p>
                      <a:pPr algn="ctr"/>
                      <a:r>
                        <a:rPr lang="id-ID" sz="15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 Nasional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yg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dilaksanakan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oleh</a:t>
                      </a:r>
                      <a:r>
                        <a:rPr kumimoji="0" lang="id-ID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Perangkat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Daerah</a:t>
                      </a:r>
                      <a:r>
                        <a:rPr kumimoji="0" lang="id-ID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(Normalisasi)</a:t>
                      </a:r>
                      <a:endParaRPr lang="id-ID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d-ID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yang berkaitan dengan Penyelenggaraan Urusan (Diluar Program Non Teknis)</a:t>
                      </a:r>
                      <a:endParaRPr lang="id-ID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719">
                <a:tc>
                  <a:txBody>
                    <a:bodyPr/>
                    <a:lstStyle/>
                    <a:p>
                      <a:pPr algn="ctr"/>
                      <a:r>
                        <a:rPr lang="id-ID" sz="15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PERDA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pelaksanaan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PERDA yang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harus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dilaksanakan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menurut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PERMEN</a:t>
                      </a:r>
                      <a:endParaRPr lang="id-ID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d-ID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Keberadaan 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id-ID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eraturan (Perda/Perkada) yang berkaitan dengan Penyelenggaraan Urusan</a:t>
                      </a:r>
                      <a:endParaRPr lang="id-ID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id-ID" sz="15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Belanja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modal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belanja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Perangkat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Daerah</a:t>
                      </a:r>
                      <a:endParaRPr lang="id-ID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d-ID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Realisasi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Belanja</a:t>
                      </a:r>
                      <a:r>
                        <a:rPr kumimoji="0" lang="id-ID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Perangkat Daerah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</a:t>
                      </a:r>
                      <a:r>
                        <a:rPr kumimoji="0" lang="id-ID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Realisasi Belanja APBD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0" lang="id-ID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id-ID" sz="15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Belanja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pemeliharaan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belanja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barang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jasa</a:t>
                      </a:r>
                      <a:endParaRPr lang="id-ID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Belanja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Langsung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belanja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Perangkat Daerah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0" lang="id-ID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3395">
                <a:tc>
                  <a:txBody>
                    <a:bodyPr/>
                    <a:lstStyle/>
                    <a:p>
                      <a:pPr algn="ctr"/>
                      <a:r>
                        <a:rPr lang="id-ID" sz="15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Belanja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pemeliharaan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belanja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Perangkat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Daerah</a:t>
                      </a:r>
                      <a:endParaRPr lang="id-ID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Belanja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 Langsung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belanja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Perangkat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Daerah</a:t>
                      </a:r>
                      <a:endParaRPr kumimoji="0" lang="id-ID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0" lang="id-ID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912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id-ID" altLang="en-US" sz="1850" b="1" dirty="0">
                <a:latin typeface="Bookman Old Style" panose="02050604050505020204" pitchFamily="18" charset="0"/>
              </a:rPr>
              <a:t>Penambahan IKK pada Lampiran III (Kab/Kota)</a:t>
            </a:r>
          </a:p>
          <a:p>
            <a:pPr marL="0" indent="0" algn="ctr" eaLnBrk="1" hangingPunct="1">
              <a:buNone/>
            </a:pPr>
            <a:endParaRPr lang="id-ID" altLang="en-US" sz="1850" b="1" dirty="0">
              <a:latin typeface="Bookman Old Style" panose="02050604050505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1" y="76200"/>
            <a:ext cx="8610600" cy="685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tIns="0" rIns="45720" bIns="0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70000"/>
              <a:defRPr/>
            </a:pPr>
            <a:r>
              <a:rPr lang="id-ID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LAMPIRAN </a:t>
            </a:r>
            <a:r>
              <a:rPr lang="fi-FI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IKK</a:t>
            </a:r>
            <a:r>
              <a:rPr lang="id-ID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 </a:t>
            </a:r>
            <a:r>
              <a:rPr lang="fi-FI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LPPD</a:t>
            </a:r>
            <a:endParaRPr lang="id-ID" altLang="zh-CN" sz="24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304800" y="1295400"/>
          <a:ext cx="8458200" cy="5312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1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8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8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055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No IKK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Urusan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IKK Kab/Kota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Keterangan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220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Comic Sans MS" panose="030F0702030302020204" pitchFamily="66" charset="0"/>
                        </a:rPr>
                        <a:t>Pendidikan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200" u="none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Persentase</a:t>
                      </a:r>
                      <a:r>
                        <a:rPr lang="en-US" sz="1200" u="none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u="none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Satuan</a:t>
                      </a:r>
                      <a:r>
                        <a:rPr lang="en-US" sz="1200" u="none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Pendidikan Anak </a:t>
                      </a:r>
                      <a:r>
                        <a:rPr lang="en-US" sz="1200" u="none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Usia</a:t>
                      </a:r>
                      <a:r>
                        <a:rPr lang="en-US" sz="1200" u="none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Dini </a:t>
                      </a:r>
                      <a:r>
                        <a:rPr lang="en-US" sz="1200" u="none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Terakreditasi</a:t>
                      </a:r>
                      <a:endParaRPr lang="id-ID" sz="1200" u="none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775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Comic Sans MS" panose="030F0702030302020204" pitchFamily="66" charset="0"/>
                        </a:rPr>
                        <a:t>Pendidikan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200" u="none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Persentase</a:t>
                      </a:r>
                      <a:r>
                        <a:rPr lang="en-US" sz="1200" u="none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SD dan SMP </a:t>
                      </a:r>
                      <a:r>
                        <a:rPr lang="en-US" sz="1200" u="none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Terakreditasi</a:t>
                      </a:r>
                      <a:endParaRPr lang="id-ID" sz="1200" u="none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225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Comic Sans MS" panose="030F0702030302020204" pitchFamily="66" charset="0"/>
                        </a:rPr>
                        <a:t>Kesehatan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Rasio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Tenaga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Kesehatan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Penduduk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Kota</a:t>
                      </a:r>
                      <a:endParaRPr kumimoji="0" lang="id-ID" sz="12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2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144">
                <a:tc>
                  <a:txBody>
                    <a:bodyPr/>
                    <a:lstStyle/>
                    <a:p>
                      <a:pPr algn="ctr"/>
                      <a:r>
                        <a:rPr lang="id-ID" sz="1200" u="none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u="none" dirty="0">
                          <a:latin typeface="Comic Sans MS" panose="030F0702030302020204" pitchFamily="66" charset="0"/>
                        </a:rPr>
                        <a:t>Kesehatan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u="none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Persentase penderita DM yang mendapatkan pelayanan kesehatan sesuai standar </a:t>
                      </a:r>
                      <a:endParaRPr kumimoji="0" lang="id-ID" sz="1200" u="none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d-ID" sz="1200" u="none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2750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Comic Sans MS" panose="030F0702030302020204" pitchFamily="66" charset="0"/>
                        </a:rPr>
                        <a:t>Pekerjaan Umum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u="none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Persentase jumlah rumah yang memperoleh layanan pengolahan air limbah domestik</a:t>
                      </a:r>
                      <a:endParaRPr kumimoji="0" lang="id-ID" sz="1200" u="none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d-ID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0631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Comic Sans MS" panose="030F0702030302020204" pitchFamily="66" charset="0"/>
                        </a:rPr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Comic Sans MS" panose="030F0702030302020204" pitchFamily="66" charset="0"/>
                        </a:rPr>
                        <a:t>Perumahan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Penyediaan</a:t>
                      </a:r>
                      <a:r>
                        <a:rPr lang="en-US" sz="1200" u="none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200" u="none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rehabilitasi</a:t>
                      </a:r>
                      <a:r>
                        <a:rPr lang="en-US" sz="1200" u="none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u="none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rumah</a:t>
                      </a:r>
                      <a:r>
                        <a:rPr lang="en-US" sz="1200" u="none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u="none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layak</a:t>
                      </a:r>
                      <a:r>
                        <a:rPr lang="en-US" sz="1200" u="none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u="none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huni</a:t>
                      </a:r>
                      <a:r>
                        <a:rPr lang="en-US" sz="1200" u="none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u="none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bagi</a:t>
                      </a:r>
                      <a:r>
                        <a:rPr lang="en-US" sz="1200" u="none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korban </a:t>
                      </a:r>
                      <a:r>
                        <a:rPr lang="en-US" sz="1200" u="none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bencana</a:t>
                      </a:r>
                      <a:r>
                        <a:rPr lang="en-US" sz="1200" u="none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u="none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kabupaten</a:t>
                      </a:r>
                      <a:r>
                        <a:rPr lang="en-US" sz="1200" u="none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u="none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kota</a:t>
                      </a:r>
                      <a:endParaRPr kumimoji="0" lang="id-ID" sz="1200" u="none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d-ID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912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id-ID" altLang="en-US" sz="1850" b="1" dirty="0">
                <a:latin typeface="Bookman Old Style" panose="02050604050505020204" pitchFamily="18" charset="0"/>
              </a:rPr>
              <a:t>Contoh IKK pada Lampiran III (Agregasi Elemen Data)</a:t>
            </a:r>
          </a:p>
          <a:p>
            <a:pPr marL="0" indent="0" algn="ctr" eaLnBrk="1" hangingPunct="1">
              <a:buNone/>
            </a:pPr>
            <a:endParaRPr lang="id-ID" altLang="en-US" sz="1850" b="1" dirty="0">
              <a:latin typeface="Bookman Old Style" panose="02050604050505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1" y="76200"/>
            <a:ext cx="8610600" cy="685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tIns="0" rIns="45720" bIns="0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70000"/>
              <a:defRPr/>
            </a:pPr>
            <a:r>
              <a:rPr lang="id-ID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LAMPIRAN </a:t>
            </a:r>
            <a:r>
              <a:rPr lang="fi-FI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IKK</a:t>
            </a:r>
            <a:r>
              <a:rPr lang="id-ID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 </a:t>
            </a:r>
            <a:r>
              <a:rPr lang="fi-FI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LPPD</a:t>
            </a:r>
            <a:endParaRPr lang="id-ID" altLang="zh-CN" sz="24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304801" y="1295400"/>
          <a:ext cx="8458199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6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3474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Urusan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IKK  Provinsi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IKK Kab/Kota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390">
                <a:tc>
                  <a:txBody>
                    <a:bodyPr/>
                    <a:lstStyle/>
                    <a:p>
                      <a:pPr algn="ctr"/>
                      <a:r>
                        <a:rPr lang="id-ID" sz="15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500" dirty="0"/>
                        <a:t>Perumahan Rakyat dan Kawasan Permukiman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Persentase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satuan perumahan yang sudah dilengkapi PSU</a:t>
                      </a:r>
                      <a:endParaRPr lang="id-ID" sz="15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d-ID" sz="1500" u="non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Persentase perumahan yang sudah dilengkapi PSU (Prasarana, Sarana dan Utilitas Umum)</a:t>
                      </a:r>
                      <a:endParaRPr lang="id-ID" sz="1500" u="none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767">
                <a:tc>
                  <a:txBody>
                    <a:bodyPr/>
                    <a:lstStyle/>
                    <a:p>
                      <a:pPr algn="ctr"/>
                      <a:r>
                        <a:rPr lang="id-ID" sz="1500" dirty="0"/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id-ID" sz="1500" dirty="0"/>
                        <a:t>Tenaga Kerja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d-ID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Persentase Kabupaten/Kota yang menyusun rencana tenaga kerja.</a:t>
                      </a:r>
                      <a:endParaRPr lang="id-ID" sz="15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Persentase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kegiatan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yang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dilaksanakan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yang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mengacu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ke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rencana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tenaga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kerja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id-ID" sz="15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539">
                <a:tc>
                  <a:txBody>
                    <a:bodyPr/>
                    <a:lstStyle/>
                    <a:p>
                      <a:pPr algn="ctr"/>
                      <a:r>
                        <a:rPr lang="id-ID" sz="1500" dirty="0"/>
                        <a:t>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d-ID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Persentase  Tenaga Kerja Bersertifikat Kompetensi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u="non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Bookman Old Style" panose="02050604050505020204" pitchFamily="18" charset="0"/>
                        </a:rPr>
                        <a:t>Persentase</a:t>
                      </a:r>
                      <a:r>
                        <a:rPr lang="en-US" sz="1500" u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Bookman Old Style" panose="02050604050505020204" pitchFamily="18" charset="0"/>
                        </a:rPr>
                        <a:t>  Tenaga </a:t>
                      </a:r>
                      <a:r>
                        <a:rPr lang="en-US" sz="1500" u="non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Bookman Old Style" panose="02050604050505020204" pitchFamily="18" charset="0"/>
                        </a:rPr>
                        <a:t>Kerja</a:t>
                      </a:r>
                      <a:r>
                        <a:rPr lang="en-US" sz="1500" u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Bookman Old Style" panose="02050604050505020204" pitchFamily="18" charset="0"/>
                        </a:rPr>
                        <a:t>Bersertifikat</a:t>
                      </a:r>
                      <a:r>
                        <a:rPr lang="en-US" sz="1500" u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Bookman Old Style" panose="02050604050505020204" pitchFamily="18" charset="0"/>
                        </a:rPr>
                        <a:t>Kompetensi</a:t>
                      </a:r>
                      <a:endParaRPr lang="id-ID" sz="1500" u="non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703">
                <a:tc>
                  <a:txBody>
                    <a:bodyPr/>
                    <a:lstStyle/>
                    <a:p>
                      <a:pPr algn="ctr"/>
                      <a:r>
                        <a:rPr lang="id-ID" sz="15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500" dirty="0"/>
                        <a:t>PPA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Rasio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kekerasan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anak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 10.000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anak</a:t>
                      </a:r>
                      <a:endParaRPr kumimoji="0" lang="id-ID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Rasio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kekerasan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anak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 10.000 </a:t>
                      </a:r>
                      <a:r>
                        <a:rPr kumimoji="0"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anak</a:t>
                      </a:r>
                      <a:endParaRPr kumimoji="0" lang="id-ID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4727">
                <a:tc>
                  <a:txBody>
                    <a:bodyPr/>
                    <a:lstStyle/>
                    <a:p>
                      <a:pPr algn="ctr"/>
                      <a:r>
                        <a:rPr lang="id-ID" sz="15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500" dirty="0"/>
                        <a:t>LH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d-ID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Indeks Kualitas Lingkungan Hidup (IKLH) Provinsi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500" u="non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Indeks</a:t>
                      </a:r>
                      <a:r>
                        <a:rPr kumimoji="0" lang="en-US" sz="15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u="non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Kualitas</a:t>
                      </a:r>
                      <a:r>
                        <a:rPr kumimoji="0" lang="en-US" sz="15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u="non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Lingkungan</a:t>
                      </a:r>
                      <a:r>
                        <a:rPr kumimoji="0" lang="en-US" sz="15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u="non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Hidup</a:t>
                      </a:r>
                      <a:r>
                        <a:rPr kumimoji="0" lang="en-US" sz="15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(IKLH) </a:t>
                      </a:r>
                      <a:r>
                        <a:rPr kumimoji="0" lang="en-US" sz="1500" u="non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Kab</a:t>
                      </a:r>
                      <a:r>
                        <a:rPr kumimoji="0" lang="en-US" sz="15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/Kota</a:t>
                      </a:r>
                      <a:endParaRPr kumimoji="0" lang="id-ID" sz="15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kumimoji="0" lang="id-ID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1" y="0"/>
            <a:ext cx="8610600" cy="685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tIns="0" rIns="4572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70000"/>
              <a:defRPr/>
            </a:pPr>
            <a:r>
              <a:rPr lang="en-US" altLang="zh-CN" sz="24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Ketersediaan</a:t>
            </a:r>
            <a:r>
              <a:rPr lang="en-US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 data </a:t>
            </a:r>
            <a:r>
              <a:rPr lang="en-US" altLang="zh-CN" sz="24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kinerja</a:t>
            </a:r>
            <a:endParaRPr lang="id-ID" altLang="zh-CN" sz="24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62800" y="914400"/>
            <a:ext cx="2898960" cy="10668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Contoh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Data yang </a:t>
            </a:r>
            <a:r>
              <a:rPr lang="en-US" b="1" dirty="0" err="1">
                <a:solidFill>
                  <a:schemeClr val="tx1"/>
                </a:solidFill>
              </a:rPr>
              <a:t>berasal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dari</a:t>
            </a:r>
            <a:r>
              <a:rPr lang="en-US" b="1" dirty="0">
                <a:solidFill>
                  <a:schemeClr val="tx1"/>
                </a:solidFill>
              </a:rPr>
              <a:t>            1 ( </a:t>
            </a:r>
            <a:r>
              <a:rPr lang="en-US" b="1" dirty="0" err="1">
                <a:solidFill>
                  <a:schemeClr val="tx1"/>
                </a:solidFill>
              </a:rPr>
              <a:t>Satu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r>
              <a:rPr lang="en-US" b="1" dirty="0" err="1">
                <a:solidFill>
                  <a:schemeClr val="tx1"/>
                </a:solidFill>
              </a:rPr>
              <a:t>Perangkat</a:t>
            </a:r>
            <a:r>
              <a:rPr lang="en-US" b="1" dirty="0">
                <a:solidFill>
                  <a:schemeClr val="tx1"/>
                </a:solidFill>
              </a:rPr>
              <a:t> Daerah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9578" y="2438400"/>
            <a:ext cx="2514600" cy="1295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IKK </a:t>
            </a:r>
            <a:r>
              <a:rPr lang="en-US" b="1" dirty="0" err="1">
                <a:solidFill>
                  <a:schemeClr val="tx1"/>
                </a:solidFill>
              </a:rPr>
              <a:t>tentang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Pengurusan</a:t>
            </a:r>
            <a:r>
              <a:rPr lang="en-US" b="1" dirty="0">
                <a:solidFill>
                  <a:schemeClr val="tx1"/>
                </a:solidFill>
              </a:rPr>
              <a:t> E KTP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IKK </a:t>
            </a:r>
            <a:r>
              <a:rPr lang="en-US" b="1" dirty="0" err="1">
                <a:solidFill>
                  <a:schemeClr val="tx1"/>
                </a:solidFill>
              </a:rPr>
              <a:t>tentang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Pengurusan</a:t>
            </a:r>
            <a:r>
              <a:rPr lang="en-US" b="1" dirty="0">
                <a:solidFill>
                  <a:schemeClr val="tx1"/>
                </a:solidFill>
              </a:rPr>
              <a:t> KIA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Down Arrow 1"/>
          <p:cNvSpPr/>
          <p:nvPr/>
        </p:nvSpPr>
        <p:spPr>
          <a:xfrm rot="2971088">
            <a:off x="2619880" y="1635340"/>
            <a:ext cx="381000" cy="888859"/>
          </a:xfrm>
          <a:prstGeom prst="downArrow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30559" y="2438400"/>
            <a:ext cx="3034241" cy="1295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tx1"/>
                </a:solidFill>
              </a:rPr>
              <a:t>Persentase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daya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tampung</a:t>
            </a:r>
            <a:r>
              <a:rPr lang="en-US" sz="1600" b="1" dirty="0">
                <a:solidFill>
                  <a:schemeClr val="tx1"/>
                </a:solidFill>
              </a:rPr>
              <a:t> RS </a:t>
            </a:r>
            <a:r>
              <a:rPr lang="en-US" sz="1600" b="1" dirty="0" err="1">
                <a:solidFill>
                  <a:schemeClr val="tx1"/>
                </a:solidFill>
              </a:rPr>
              <a:t>terhadap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Jumlah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Penduduk</a:t>
            </a:r>
            <a:endParaRPr lang="en-US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tx1"/>
                </a:solidFill>
              </a:rPr>
              <a:t>Persentase</a:t>
            </a:r>
            <a:r>
              <a:rPr lang="en-US" sz="1600" b="1" dirty="0">
                <a:solidFill>
                  <a:schemeClr val="tx1"/>
                </a:solidFill>
              </a:rPr>
              <a:t> RS </a:t>
            </a:r>
            <a:r>
              <a:rPr lang="en-US" sz="1600" b="1" dirty="0" err="1">
                <a:solidFill>
                  <a:schemeClr val="tx1"/>
                </a:solidFill>
              </a:rPr>
              <a:t>Rujukan</a:t>
            </a:r>
            <a:r>
              <a:rPr lang="en-US" sz="1600" b="1" dirty="0">
                <a:solidFill>
                  <a:schemeClr val="tx1"/>
                </a:solidFill>
              </a:rPr>
              <a:t> Tingkat </a:t>
            </a:r>
            <a:r>
              <a:rPr lang="en-US" sz="1600" b="1" dirty="0" err="1">
                <a:solidFill>
                  <a:schemeClr val="tx1"/>
                </a:solidFill>
              </a:rPr>
              <a:t>Kabupaten</a:t>
            </a:r>
            <a:r>
              <a:rPr lang="en-US" sz="1600" b="1" dirty="0">
                <a:solidFill>
                  <a:schemeClr val="tx1"/>
                </a:solidFill>
              </a:rPr>
              <a:t> yang </a:t>
            </a:r>
            <a:r>
              <a:rPr lang="en-US" sz="1600" b="1" dirty="0" err="1">
                <a:solidFill>
                  <a:schemeClr val="tx1"/>
                </a:solidFill>
              </a:rPr>
              <a:t>terakreditasi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" name="Down Arrow 20"/>
          <p:cNvSpPr/>
          <p:nvPr/>
        </p:nvSpPr>
        <p:spPr>
          <a:xfrm rot="19045972">
            <a:off x="6207630" y="1792558"/>
            <a:ext cx="345600" cy="674783"/>
          </a:xfrm>
          <a:prstGeom prst="downArrow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3816" y="4419600"/>
            <a:ext cx="2514600" cy="381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Dinas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Dukcapil</a:t>
            </a: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946400" y="4419600"/>
            <a:ext cx="3023840" cy="381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Dinas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Kesehatan</a:t>
            </a: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>
            <a:off x="1334078" y="3754967"/>
            <a:ext cx="345600" cy="62531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7154960" y="3886200"/>
            <a:ext cx="250960" cy="5334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82240" y="2438400"/>
            <a:ext cx="2903040" cy="1295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>
                <a:solidFill>
                  <a:schemeClr val="tx1"/>
                </a:solidFill>
              </a:rPr>
              <a:t>Presentase Panjang Jalan Kabupaten yang di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id-ID" b="1" dirty="0">
                <a:solidFill>
                  <a:schemeClr val="tx1"/>
                </a:solidFill>
              </a:rPr>
              <a:t>rehabilitasi/direkonstruksi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4359140" y="3732389"/>
            <a:ext cx="250960" cy="64789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163319" y="4419600"/>
            <a:ext cx="2514600" cy="381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Dinas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Pekerjaan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Umum</a:t>
            </a: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9" name="Down Arrow 28"/>
          <p:cNvSpPr/>
          <p:nvPr/>
        </p:nvSpPr>
        <p:spPr>
          <a:xfrm>
            <a:off x="4382978" y="2002603"/>
            <a:ext cx="345600" cy="435798"/>
          </a:xfrm>
          <a:prstGeom prst="downArrow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1" y="0"/>
            <a:ext cx="8610600" cy="685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tIns="0" rIns="4572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70000"/>
              <a:defRPr/>
            </a:pPr>
            <a:r>
              <a:rPr lang="en-US" altLang="zh-CN" sz="24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Ketersediaan</a:t>
            </a:r>
            <a:r>
              <a:rPr lang="en-US" altLang="zh-CN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 data </a:t>
            </a:r>
            <a:r>
              <a:rPr lang="en-US" altLang="zh-CN" sz="24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kinerja</a:t>
            </a:r>
            <a:endParaRPr lang="id-ID" altLang="zh-CN" sz="24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3040" y="2209800"/>
            <a:ext cx="359424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400" b="1" dirty="0">
                <a:solidFill>
                  <a:schemeClr val="tx1"/>
                </a:solidFill>
              </a:rPr>
              <a:t>Persentase orang usia 15-</a:t>
            </a:r>
            <a:r>
              <a:rPr lang="en-US" sz="1400" b="1" dirty="0">
                <a:solidFill>
                  <a:schemeClr val="tx1"/>
                </a:solidFill>
              </a:rPr>
              <a:t>5</a:t>
            </a:r>
            <a:r>
              <a:rPr lang="id-ID" sz="1400" b="1" dirty="0">
                <a:solidFill>
                  <a:schemeClr val="tx1"/>
                </a:solidFill>
              </a:rPr>
              <a:t>9 tahun mendapatkan skrining kesehatan sesuai standar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84420" y="2286000"/>
            <a:ext cx="4030980" cy="838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Tingkat </a:t>
            </a:r>
            <a:r>
              <a:rPr lang="en-US" sz="1400" b="1" dirty="0" err="1">
                <a:solidFill>
                  <a:schemeClr val="tx1"/>
                </a:solidFill>
              </a:rPr>
              <a:t>partisipasi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pemuda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dalam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organisasi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kepemudaan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organisasi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sosial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kemasyarakatan</a:t>
            </a: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238500" y="897576"/>
            <a:ext cx="2743200" cy="85502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Contoh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Data yang </a:t>
            </a:r>
            <a:r>
              <a:rPr lang="en-US" b="1" dirty="0" err="1">
                <a:solidFill>
                  <a:schemeClr val="tx1"/>
                </a:solidFill>
              </a:rPr>
              <a:t>berasal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Lintas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Perangkat</a:t>
            </a:r>
            <a:r>
              <a:rPr lang="en-US" b="1" dirty="0">
                <a:solidFill>
                  <a:schemeClr val="tx1"/>
                </a:solidFill>
              </a:rPr>
              <a:t> Daerah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9758" y="3505200"/>
            <a:ext cx="1646241" cy="1295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Data </a:t>
            </a:r>
            <a:r>
              <a:rPr lang="en-US" sz="1400" b="1" dirty="0" err="1">
                <a:solidFill>
                  <a:schemeClr val="tx1"/>
                </a:solidFill>
              </a:rPr>
              <a:t>Pembilang</a:t>
            </a:r>
            <a:r>
              <a:rPr lang="en-US" sz="1400" b="1" dirty="0">
                <a:solidFill>
                  <a:schemeClr val="tx1"/>
                </a:solidFill>
              </a:rPr>
              <a:t> (</a:t>
            </a:r>
            <a:r>
              <a:rPr lang="en-US" sz="1400" b="1" dirty="0" err="1">
                <a:solidFill>
                  <a:schemeClr val="tx1"/>
                </a:solidFill>
              </a:rPr>
              <a:t>Usia</a:t>
            </a:r>
            <a:r>
              <a:rPr lang="en-US" sz="1400" b="1" dirty="0">
                <a:solidFill>
                  <a:schemeClr val="tx1"/>
                </a:solidFill>
              </a:rPr>
              <a:t> 15 </a:t>
            </a:r>
            <a:r>
              <a:rPr lang="en-US" sz="1400" b="1" dirty="0" err="1">
                <a:solidFill>
                  <a:schemeClr val="tx1"/>
                </a:solidFill>
              </a:rPr>
              <a:t>sd</a:t>
            </a:r>
            <a:r>
              <a:rPr lang="en-US" sz="1400" b="1" dirty="0">
                <a:solidFill>
                  <a:schemeClr val="tx1"/>
                </a:solidFill>
              </a:rPr>
              <a:t> 59 </a:t>
            </a:r>
            <a:r>
              <a:rPr lang="en-US" sz="1400" b="1" dirty="0" err="1">
                <a:solidFill>
                  <a:schemeClr val="tx1"/>
                </a:solidFill>
              </a:rPr>
              <a:t>tahun</a:t>
            </a:r>
            <a:r>
              <a:rPr lang="en-US" sz="1400" b="1" dirty="0">
                <a:solidFill>
                  <a:schemeClr val="tx1"/>
                </a:solidFill>
              </a:rPr>
              <a:t> yang </a:t>
            </a:r>
            <a:r>
              <a:rPr lang="en-US" sz="1400" b="1" dirty="0" err="1">
                <a:solidFill>
                  <a:schemeClr val="tx1"/>
                </a:solidFill>
              </a:rPr>
              <a:t>mendapatkan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pelayanan</a:t>
            </a:r>
            <a:r>
              <a:rPr lang="en-US" sz="1400" b="1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0160" y="3505200"/>
            <a:ext cx="1935360" cy="1295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Data </a:t>
            </a:r>
            <a:r>
              <a:rPr lang="en-US" sz="1400" b="1" dirty="0" err="1">
                <a:solidFill>
                  <a:schemeClr val="tx1"/>
                </a:solidFill>
              </a:rPr>
              <a:t>Penyebut</a:t>
            </a:r>
            <a:r>
              <a:rPr lang="en-US" sz="1400" b="1" dirty="0">
                <a:solidFill>
                  <a:schemeClr val="tx1"/>
                </a:solidFill>
              </a:rPr>
              <a:t> (</a:t>
            </a:r>
            <a:r>
              <a:rPr lang="en-US" sz="1400" b="1" dirty="0" err="1">
                <a:solidFill>
                  <a:schemeClr val="tx1"/>
                </a:solidFill>
              </a:rPr>
              <a:t>Usia</a:t>
            </a:r>
            <a:r>
              <a:rPr lang="en-US" sz="1400" b="1" dirty="0">
                <a:solidFill>
                  <a:schemeClr val="tx1"/>
                </a:solidFill>
              </a:rPr>
              <a:t> 15 </a:t>
            </a:r>
            <a:r>
              <a:rPr lang="en-US" sz="1400" b="1" dirty="0" err="1">
                <a:solidFill>
                  <a:schemeClr val="tx1"/>
                </a:solidFill>
              </a:rPr>
              <a:t>sd</a:t>
            </a:r>
            <a:r>
              <a:rPr lang="en-US" sz="1400" b="1" dirty="0">
                <a:solidFill>
                  <a:schemeClr val="tx1"/>
                </a:solidFill>
              </a:rPr>
              <a:t> 59 </a:t>
            </a:r>
            <a:r>
              <a:rPr lang="en-US" sz="1400" b="1" dirty="0" err="1">
                <a:solidFill>
                  <a:schemeClr val="tx1"/>
                </a:solidFill>
              </a:rPr>
              <a:t>tahun</a:t>
            </a:r>
            <a:r>
              <a:rPr lang="en-US" sz="1400" b="1" dirty="0">
                <a:solidFill>
                  <a:schemeClr val="tx1"/>
                </a:solidFill>
              </a:rPr>
              <a:t> yang </a:t>
            </a:r>
            <a:r>
              <a:rPr lang="en-US" sz="1400" b="1" dirty="0" err="1">
                <a:solidFill>
                  <a:schemeClr val="tx1"/>
                </a:solidFill>
              </a:rPr>
              <a:t>seharusnya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mendapatkan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pelayanan</a:t>
            </a:r>
            <a:r>
              <a:rPr lang="en-US" sz="14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9758" y="5257800"/>
            <a:ext cx="1646241" cy="6477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/>
                </a:solidFill>
              </a:rPr>
              <a:t>Dinas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Kesehatan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0160" y="5257800"/>
            <a:ext cx="1935360" cy="6477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/>
                </a:solidFill>
              </a:rPr>
              <a:t>Dinas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Dukcapil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980078" y="4800600"/>
            <a:ext cx="274161" cy="4572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053679" y="4800600"/>
            <a:ext cx="274161" cy="4572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1238476" y="3124200"/>
            <a:ext cx="274161" cy="3810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2916163">
            <a:off x="3113536" y="1726414"/>
            <a:ext cx="302243" cy="56032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84419" y="3506612"/>
            <a:ext cx="1646241" cy="10653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Data </a:t>
            </a:r>
            <a:r>
              <a:rPr lang="en-US" sz="1400" b="1" dirty="0" err="1">
                <a:solidFill>
                  <a:schemeClr val="tx1"/>
                </a:solidFill>
              </a:rPr>
              <a:t>Pembilang</a:t>
            </a:r>
            <a:r>
              <a:rPr lang="en-US" sz="1400" b="1" dirty="0">
                <a:solidFill>
                  <a:schemeClr val="tx1"/>
                </a:solidFill>
              </a:rPr>
              <a:t> (</a:t>
            </a:r>
            <a:r>
              <a:rPr lang="en-US" sz="1400" b="1" dirty="0" err="1">
                <a:solidFill>
                  <a:schemeClr val="tx1"/>
                </a:solidFill>
              </a:rPr>
              <a:t>Usia</a:t>
            </a:r>
            <a:r>
              <a:rPr lang="en-US" sz="1400" b="1" dirty="0">
                <a:solidFill>
                  <a:schemeClr val="tx1"/>
                </a:solidFill>
              </a:rPr>
              <a:t> 16 </a:t>
            </a:r>
            <a:r>
              <a:rPr lang="en-US" sz="1400" b="1" dirty="0" err="1">
                <a:solidFill>
                  <a:schemeClr val="tx1"/>
                </a:solidFill>
              </a:rPr>
              <a:t>sd</a:t>
            </a:r>
            <a:r>
              <a:rPr lang="en-US" sz="1400" b="1" dirty="0">
                <a:solidFill>
                  <a:schemeClr val="tx1"/>
                </a:solidFill>
              </a:rPr>
              <a:t> 30 </a:t>
            </a:r>
            <a:r>
              <a:rPr lang="en-US" sz="1400" b="1" dirty="0" err="1">
                <a:solidFill>
                  <a:schemeClr val="tx1"/>
                </a:solidFill>
              </a:rPr>
              <a:t>aktif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dalam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organisai</a:t>
            </a:r>
            <a:r>
              <a:rPr lang="en-US" sz="1400" b="1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980041" y="3540478"/>
            <a:ext cx="1935360" cy="10315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Data </a:t>
            </a:r>
            <a:r>
              <a:rPr lang="en-US" sz="1400" b="1" dirty="0" err="1">
                <a:solidFill>
                  <a:schemeClr val="tx1"/>
                </a:solidFill>
              </a:rPr>
              <a:t>Penyebut</a:t>
            </a:r>
            <a:r>
              <a:rPr lang="en-US" sz="1400" b="1" dirty="0">
                <a:solidFill>
                  <a:schemeClr val="tx1"/>
                </a:solidFill>
              </a:rPr>
              <a:t> (</a:t>
            </a:r>
            <a:r>
              <a:rPr lang="en-US" sz="1400" b="1" dirty="0" err="1">
                <a:solidFill>
                  <a:schemeClr val="tx1"/>
                </a:solidFill>
              </a:rPr>
              <a:t>jumlah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pemuda</a:t>
            </a:r>
            <a:r>
              <a:rPr lang="en-US" sz="1400" b="1" dirty="0">
                <a:solidFill>
                  <a:schemeClr val="tx1"/>
                </a:solidFill>
              </a:rPr>
              <a:t> (</a:t>
            </a:r>
            <a:r>
              <a:rPr lang="en-US" sz="1400" b="1" dirty="0" err="1">
                <a:solidFill>
                  <a:schemeClr val="tx1"/>
                </a:solidFill>
              </a:rPr>
              <a:t>umur</a:t>
            </a:r>
            <a:r>
              <a:rPr lang="en-US" sz="1400" b="1" dirty="0">
                <a:solidFill>
                  <a:schemeClr val="tx1"/>
                </a:solidFill>
              </a:rPr>
              <a:t> 16-30 </a:t>
            </a:r>
            <a:r>
              <a:rPr lang="en-US" sz="1400" b="1" dirty="0" err="1">
                <a:solidFill>
                  <a:schemeClr val="tx1"/>
                </a:solidFill>
              </a:rPr>
              <a:t>tahun</a:t>
            </a:r>
            <a:r>
              <a:rPr lang="en-US" sz="1400" b="1" dirty="0">
                <a:solidFill>
                  <a:schemeClr val="tx1"/>
                </a:solidFill>
              </a:rPr>
              <a:t>) di </a:t>
            </a:r>
            <a:r>
              <a:rPr lang="en-US" sz="1400" b="1" dirty="0" err="1">
                <a:solidFill>
                  <a:schemeClr val="tx1"/>
                </a:solidFill>
              </a:rPr>
              <a:t>kabupaten</a:t>
            </a:r>
            <a:r>
              <a:rPr lang="en-US" sz="14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779360" y="5181600"/>
            <a:ext cx="1866240" cy="76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/>
                </a:solidFill>
              </a:rPr>
              <a:t>Badan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Kesbangpol</a:t>
            </a:r>
            <a:r>
              <a:rPr lang="en-US" sz="1400" b="1" dirty="0">
                <a:solidFill>
                  <a:schemeClr val="tx1"/>
                </a:solidFill>
              </a:rPr>
              <a:t>/</a:t>
            </a:r>
            <a:r>
              <a:rPr lang="en-US" sz="1400" b="1" dirty="0" err="1">
                <a:solidFill>
                  <a:schemeClr val="tx1"/>
                </a:solidFill>
              </a:rPr>
              <a:t>Dinas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Pora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60320" y="5105400"/>
            <a:ext cx="1935360" cy="8001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/>
                </a:solidFill>
              </a:rPr>
              <a:t>Dinas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Dukcapil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5543437" y="4607278"/>
            <a:ext cx="274161" cy="4572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7889760" y="4572000"/>
            <a:ext cx="274161" cy="4572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3051360" y="3124200"/>
            <a:ext cx="274161" cy="3810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7889760" y="3159478"/>
            <a:ext cx="274161" cy="3810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 rot="19198568">
            <a:off x="5855580" y="1750086"/>
            <a:ext cx="274161" cy="54511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5541999" y="3124200"/>
            <a:ext cx="274161" cy="3810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7071320" cy="1054394"/>
          </a:xfrm>
        </p:spPr>
        <p:txBody>
          <a:bodyPr/>
          <a:lstStyle/>
          <a:p>
            <a:r>
              <a:rPr lang="id-ID" sz="2000" dirty="0"/>
              <a:t>timeline penyusunan lppd dan pelaksanaan eppd dalam permendagri tentang pedoman pelaksanaan pp 13/2019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7350"/>
            <a:ext cx="8892480" cy="24432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37" y="355847"/>
            <a:ext cx="1217712" cy="105439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7071320" cy="1054394"/>
          </a:xfrm>
        </p:spPr>
        <p:txBody>
          <a:bodyPr/>
          <a:lstStyle/>
          <a:p>
            <a:r>
              <a:rPr lang="en-US" sz="1600" dirty="0" err="1"/>
              <a:t>Tahapan</a:t>
            </a:r>
            <a:r>
              <a:rPr lang="en-US" sz="1600" dirty="0"/>
              <a:t> </a:t>
            </a:r>
            <a:r>
              <a:rPr lang="en-US" sz="1600" dirty="0" err="1"/>
              <a:t>penyusunan</a:t>
            </a:r>
            <a:r>
              <a:rPr lang="en-US" sz="1600" dirty="0"/>
              <a:t> </a:t>
            </a:r>
            <a:r>
              <a:rPr lang="en-US" sz="1600" dirty="0" err="1"/>
              <a:t>lppd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permendagri</a:t>
            </a:r>
            <a:r>
              <a:rPr lang="en-US" sz="1600" dirty="0"/>
              <a:t> </a:t>
            </a:r>
            <a:r>
              <a:rPr lang="en-US" sz="1600" dirty="0" err="1"/>
              <a:t>nomor</a:t>
            </a:r>
            <a:r>
              <a:rPr lang="en-US" sz="1600" dirty="0"/>
              <a:t> 18 </a:t>
            </a:r>
            <a:r>
              <a:rPr lang="en-US" sz="1600" dirty="0" err="1"/>
              <a:t>tahun</a:t>
            </a:r>
            <a:r>
              <a:rPr lang="en-US" sz="1600" dirty="0"/>
              <a:t> 2020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peraturan</a:t>
            </a:r>
            <a:r>
              <a:rPr lang="en-US" sz="1600" dirty="0"/>
              <a:t> </a:t>
            </a:r>
            <a:r>
              <a:rPr lang="en-US" sz="1600" dirty="0" err="1"/>
              <a:t>pelaksanaan</a:t>
            </a:r>
            <a:r>
              <a:rPr lang="en-US" sz="1600" dirty="0"/>
              <a:t> pp </a:t>
            </a:r>
            <a:r>
              <a:rPr lang="en-US" sz="1600" dirty="0" err="1"/>
              <a:t>nomor</a:t>
            </a:r>
            <a:r>
              <a:rPr lang="en-US" sz="1600" dirty="0"/>
              <a:t> 13 </a:t>
            </a:r>
            <a:r>
              <a:rPr lang="en-US" sz="1600" dirty="0" err="1"/>
              <a:t>tahun</a:t>
            </a:r>
            <a:r>
              <a:rPr lang="en-US" sz="1600" dirty="0"/>
              <a:t> 2019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laporan</a:t>
            </a:r>
            <a:r>
              <a:rPr lang="en-US" sz="1600" dirty="0"/>
              <a:t> dan </a:t>
            </a:r>
            <a:r>
              <a:rPr lang="en-US" sz="1600" dirty="0" err="1"/>
              <a:t>evaluasi</a:t>
            </a:r>
            <a:r>
              <a:rPr lang="en-US" sz="1600" dirty="0"/>
              <a:t> </a:t>
            </a:r>
            <a:r>
              <a:rPr lang="en-US" sz="1600" dirty="0" err="1"/>
              <a:t>penyelenggaraan</a:t>
            </a:r>
            <a:r>
              <a:rPr lang="en-US" sz="1600" dirty="0"/>
              <a:t> </a:t>
            </a:r>
            <a:r>
              <a:rPr lang="en-US" sz="1600" dirty="0" err="1"/>
              <a:t>pemerintahan</a:t>
            </a:r>
            <a:r>
              <a:rPr lang="en-US" sz="1600" dirty="0"/>
              <a:t> </a:t>
            </a:r>
            <a:r>
              <a:rPr lang="en-US" sz="1600" dirty="0" err="1"/>
              <a:t>daerah</a:t>
            </a:r>
            <a:r>
              <a:rPr lang="en-US" sz="16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288532"/>
            <a:ext cx="4608512" cy="12683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 algn="just">
              <a:lnSpc>
                <a:spcPct val="107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800" dirty="0"/>
              <a:t>Tim </a:t>
            </a:r>
            <a:r>
              <a:rPr lang="en-US" sz="800" dirty="0" err="1"/>
              <a:t>Penyusun</a:t>
            </a:r>
            <a:r>
              <a:rPr lang="en-US" sz="800" dirty="0"/>
              <a:t> : </a:t>
            </a:r>
            <a:r>
              <a:rPr lang="en-US" sz="800" dirty="0" err="1"/>
              <a:t>kelompok</a:t>
            </a:r>
            <a:r>
              <a:rPr lang="en-US" sz="800" dirty="0"/>
              <a:t> </a:t>
            </a:r>
            <a:r>
              <a:rPr lang="en-US" sz="800" dirty="0" err="1"/>
              <a:t>kerja</a:t>
            </a:r>
            <a:r>
              <a:rPr lang="en-US" sz="800" dirty="0"/>
              <a:t> </a:t>
            </a:r>
            <a:r>
              <a:rPr lang="en-US" sz="800" dirty="0" err="1"/>
              <a:t>khusus</a:t>
            </a:r>
            <a:r>
              <a:rPr lang="en-US" sz="800" dirty="0"/>
              <a:t> </a:t>
            </a:r>
            <a:r>
              <a:rPr lang="en-US" sz="800" dirty="0" err="1"/>
              <a:t>untuk</a:t>
            </a:r>
            <a:r>
              <a:rPr lang="en-US" sz="800" dirty="0"/>
              <a:t> </a:t>
            </a:r>
            <a:r>
              <a:rPr lang="en-US" sz="800" dirty="0" err="1"/>
              <a:t>penyusunan</a:t>
            </a:r>
            <a:r>
              <a:rPr lang="en-US" sz="800" dirty="0"/>
              <a:t> LPPD, LKPJ dan RLPPD</a:t>
            </a:r>
          </a:p>
          <a:p>
            <a:pPr marL="228600" indent="-228600" algn="just">
              <a:lnSpc>
                <a:spcPct val="107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800" dirty="0" err="1"/>
              <a:t>Susunan</a:t>
            </a:r>
            <a:r>
              <a:rPr lang="en-US" sz="800" dirty="0"/>
              <a:t> </a:t>
            </a:r>
            <a:r>
              <a:rPr lang="en-US" sz="800" dirty="0" err="1"/>
              <a:t>keanggotaan</a:t>
            </a:r>
            <a:r>
              <a:rPr lang="en-US" sz="800" dirty="0"/>
              <a:t> </a:t>
            </a:r>
            <a:r>
              <a:rPr lang="en-US" sz="800" dirty="0" err="1"/>
              <a:t>tim</a:t>
            </a:r>
            <a:r>
              <a:rPr lang="en-US" sz="800" dirty="0"/>
              <a:t> </a:t>
            </a:r>
            <a:r>
              <a:rPr lang="en-US" sz="800" dirty="0" err="1"/>
              <a:t>penyusun</a:t>
            </a:r>
            <a:r>
              <a:rPr lang="en-US" sz="800" dirty="0"/>
              <a:t> dan </a:t>
            </a:r>
            <a:r>
              <a:rPr lang="en-US" sz="800" dirty="0" err="1"/>
              <a:t>kelompok</a:t>
            </a:r>
            <a:r>
              <a:rPr lang="en-US" sz="800" dirty="0"/>
              <a:t> </a:t>
            </a:r>
            <a:r>
              <a:rPr lang="en-US" sz="800" dirty="0" err="1"/>
              <a:t>kerja</a:t>
            </a:r>
            <a:r>
              <a:rPr lang="en-US" sz="800" dirty="0"/>
              <a:t> </a:t>
            </a:r>
            <a:r>
              <a:rPr lang="en-US" sz="800" dirty="0" err="1"/>
              <a:t>penyusunan</a:t>
            </a:r>
            <a:r>
              <a:rPr lang="en-US" sz="800" dirty="0"/>
              <a:t> LPPD, LKPJ dan RLPPD </a:t>
            </a:r>
            <a:r>
              <a:rPr lang="en-US" sz="800" dirty="0" err="1"/>
              <a:t>disusun</a:t>
            </a:r>
            <a:r>
              <a:rPr lang="en-US" sz="800" dirty="0"/>
              <a:t> </a:t>
            </a:r>
            <a:r>
              <a:rPr lang="en-US" sz="800" dirty="0" err="1"/>
              <a:t>sesuai</a:t>
            </a:r>
            <a:r>
              <a:rPr lang="en-US" sz="800" dirty="0"/>
              <a:t> </a:t>
            </a:r>
            <a:r>
              <a:rPr lang="en-US" sz="800" dirty="0" err="1"/>
              <a:t>dengan</a:t>
            </a:r>
            <a:r>
              <a:rPr lang="en-US" sz="800" dirty="0"/>
              <a:t> </a:t>
            </a:r>
            <a:r>
              <a:rPr lang="en-US" sz="800" dirty="0" err="1"/>
              <a:t>kebutuhan</a:t>
            </a:r>
            <a:r>
              <a:rPr lang="en-US" sz="800" dirty="0"/>
              <a:t> dan </a:t>
            </a:r>
            <a:r>
              <a:rPr lang="en-US" sz="800" dirty="0" err="1"/>
              <a:t>sedikitnya</a:t>
            </a:r>
            <a:r>
              <a:rPr lang="en-US" sz="800" dirty="0"/>
              <a:t> </a:t>
            </a:r>
            <a:r>
              <a:rPr lang="en-US" sz="800" dirty="0" err="1"/>
              <a:t>memuat</a:t>
            </a:r>
            <a:r>
              <a:rPr lang="en-US" sz="800" dirty="0"/>
              <a:t> </a:t>
            </a:r>
            <a:r>
              <a:rPr lang="en-US" sz="800" dirty="0" err="1"/>
              <a:t>unsur</a:t>
            </a:r>
            <a:r>
              <a:rPr lang="en-US" sz="800" dirty="0"/>
              <a:t> : </a:t>
            </a:r>
            <a:r>
              <a:rPr lang="en-US" sz="800" dirty="0" err="1"/>
              <a:t>Inspektorat</a:t>
            </a:r>
            <a:r>
              <a:rPr lang="en-US" sz="800" dirty="0"/>
              <a:t> Daerah, </a:t>
            </a:r>
            <a:r>
              <a:rPr lang="en-US" sz="800" dirty="0" err="1"/>
              <a:t>bappeda</a:t>
            </a:r>
            <a:r>
              <a:rPr lang="en-US" sz="800" dirty="0"/>
              <a:t>, biro yang </a:t>
            </a:r>
            <a:r>
              <a:rPr lang="en-US" sz="800" dirty="0" err="1"/>
              <a:t>menangani</a:t>
            </a:r>
            <a:r>
              <a:rPr lang="en-US" sz="800" dirty="0"/>
              <a:t> </a:t>
            </a:r>
            <a:r>
              <a:rPr lang="en-US" sz="800" dirty="0" err="1"/>
              <a:t>administrasi</a:t>
            </a:r>
            <a:r>
              <a:rPr lang="en-US" sz="800" dirty="0"/>
              <a:t> </a:t>
            </a:r>
            <a:r>
              <a:rPr lang="en-US" sz="800" dirty="0" err="1"/>
              <a:t>pemerintahan</a:t>
            </a:r>
            <a:r>
              <a:rPr lang="en-US" sz="800" dirty="0"/>
              <a:t> (</a:t>
            </a:r>
            <a:r>
              <a:rPr lang="en-US" sz="800" dirty="0" err="1"/>
              <a:t>provinsi</a:t>
            </a:r>
            <a:r>
              <a:rPr lang="en-US" sz="800" dirty="0"/>
              <a:t>)/</a:t>
            </a:r>
            <a:r>
              <a:rPr lang="en-US" sz="800" dirty="0" err="1"/>
              <a:t>bagian</a:t>
            </a:r>
            <a:r>
              <a:rPr lang="en-US" sz="800" dirty="0"/>
              <a:t> yang </a:t>
            </a:r>
            <a:r>
              <a:rPr lang="en-US" sz="800" dirty="0" err="1"/>
              <a:t>menangani</a:t>
            </a:r>
            <a:r>
              <a:rPr lang="en-US" sz="800" dirty="0"/>
              <a:t> </a:t>
            </a:r>
            <a:r>
              <a:rPr lang="en-US" sz="800" dirty="0" err="1"/>
              <a:t>administrasi</a:t>
            </a:r>
            <a:r>
              <a:rPr lang="en-US" sz="800" dirty="0"/>
              <a:t> </a:t>
            </a:r>
            <a:r>
              <a:rPr lang="en-US" sz="800" dirty="0" err="1"/>
              <a:t>pemerintahan</a:t>
            </a:r>
            <a:r>
              <a:rPr lang="en-US" sz="800" dirty="0"/>
              <a:t> (</a:t>
            </a:r>
            <a:r>
              <a:rPr lang="en-US" sz="800" dirty="0" err="1"/>
              <a:t>kabupaten</a:t>
            </a:r>
            <a:r>
              <a:rPr lang="en-US" sz="800" dirty="0"/>
              <a:t>/</a:t>
            </a:r>
            <a:r>
              <a:rPr lang="en-US" sz="800" dirty="0" err="1"/>
              <a:t>kota</a:t>
            </a:r>
            <a:r>
              <a:rPr lang="en-US" sz="800" dirty="0"/>
              <a:t>), biro yang </a:t>
            </a:r>
            <a:r>
              <a:rPr lang="en-US" sz="800" dirty="0" err="1"/>
              <a:t>menangani</a:t>
            </a:r>
            <a:r>
              <a:rPr lang="en-US" sz="800" dirty="0"/>
              <a:t> </a:t>
            </a:r>
            <a:r>
              <a:rPr lang="en-US" sz="800" dirty="0" err="1"/>
              <a:t>kelembagaan</a:t>
            </a:r>
            <a:r>
              <a:rPr lang="en-US" sz="800" dirty="0"/>
              <a:t> dan tata </a:t>
            </a:r>
            <a:r>
              <a:rPr lang="en-US" sz="800" dirty="0" err="1"/>
              <a:t>laksana</a:t>
            </a:r>
            <a:r>
              <a:rPr lang="en-US" sz="800" dirty="0"/>
              <a:t> (</a:t>
            </a:r>
            <a:r>
              <a:rPr lang="en-US" sz="800" dirty="0" err="1"/>
              <a:t>provinsi</a:t>
            </a:r>
            <a:r>
              <a:rPr lang="en-US" sz="800" dirty="0"/>
              <a:t>)/</a:t>
            </a:r>
            <a:r>
              <a:rPr lang="en-US" sz="800" dirty="0" err="1"/>
              <a:t>bagian</a:t>
            </a:r>
            <a:r>
              <a:rPr lang="en-US" sz="800" dirty="0"/>
              <a:t> yang </a:t>
            </a:r>
            <a:r>
              <a:rPr lang="en-US" sz="800" dirty="0" err="1"/>
              <a:t>menangani</a:t>
            </a:r>
            <a:r>
              <a:rPr lang="en-US" sz="800" dirty="0"/>
              <a:t> </a:t>
            </a:r>
            <a:r>
              <a:rPr lang="en-US" sz="800" dirty="0" err="1"/>
              <a:t>kelembagaan</a:t>
            </a:r>
            <a:r>
              <a:rPr lang="en-US" sz="800" dirty="0"/>
              <a:t> dan tata </a:t>
            </a:r>
            <a:r>
              <a:rPr lang="en-US" sz="800" dirty="0" err="1"/>
              <a:t>laksana</a:t>
            </a:r>
            <a:r>
              <a:rPr lang="en-US" sz="800" dirty="0"/>
              <a:t> (</a:t>
            </a:r>
            <a:r>
              <a:rPr lang="en-US" sz="800" dirty="0" err="1"/>
              <a:t>kabupaten</a:t>
            </a:r>
            <a:r>
              <a:rPr lang="en-US" sz="800" dirty="0"/>
              <a:t>/</a:t>
            </a:r>
            <a:r>
              <a:rPr lang="en-US" sz="800" dirty="0" err="1"/>
              <a:t>kota</a:t>
            </a:r>
            <a:r>
              <a:rPr lang="en-US" sz="800" dirty="0"/>
              <a:t>) dan </a:t>
            </a:r>
            <a:r>
              <a:rPr lang="en-US" sz="800" dirty="0" err="1"/>
              <a:t>perangkat</a:t>
            </a:r>
            <a:r>
              <a:rPr lang="en-US" sz="800" dirty="0"/>
              <a:t> </a:t>
            </a:r>
            <a:r>
              <a:rPr lang="en-US" sz="800" dirty="0" err="1"/>
              <a:t>daerah</a:t>
            </a:r>
            <a:r>
              <a:rPr lang="en-US" sz="800" dirty="0"/>
              <a:t> </a:t>
            </a:r>
            <a:r>
              <a:rPr lang="en-US" sz="800" dirty="0" err="1"/>
              <a:t>lainnya</a:t>
            </a:r>
            <a:endParaRPr lang="en-US" sz="800" dirty="0"/>
          </a:p>
          <a:p>
            <a:pPr marL="228600" indent="-228600" algn="just">
              <a:lnSpc>
                <a:spcPct val="107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800" dirty="0" err="1"/>
              <a:t>Susunan</a:t>
            </a:r>
            <a:r>
              <a:rPr lang="en-US" sz="800" dirty="0"/>
              <a:t> </a:t>
            </a:r>
            <a:r>
              <a:rPr lang="en-US" sz="800" dirty="0" err="1"/>
              <a:t>keanggotaan</a:t>
            </a:r>
            <a:r>
              <a:rPr lang="en-US" sz="800" dirty="0"/>
              <a:t> dan </a:t>
            </a:r>
            <a:r>
              <a:rPr lang="en-US" sz="800" dirty="0" err="1"/>
              <a:t>rincian</a:t>
            </a:r>
            <a:r>
              <a:rPr lang="en-US" sz="800" dirty="0"/>
              <a:t> </a:t>
            </a:r>
            <a:r>
              <a:rPr lang="en-US" sz="800" dirty="0" err="1"/>
              <a:t>tugas</a:t>
            </a:r>
            <a:r>
              <a:rPr lang="en-US" sz="800" dirty="0"/>
              <a:t> </a:t>
            </a:r>
            <a:r>
              <a:rPr lang="en-US" sz="800" dirty="0" err="1"/>
              <a:t>tim</a:t>
            </a:r>
            <a:r>
              <a:rPr lang="en-US" sz="800" dirty="0"/>
              <a:t> </a:t>
            </a:r>
            <a:r>
              <a:rPr lang="en-US" sz="800" dirty="0" err="1"/>
              <a:t>pereviu</a:t>
            </a:r>
            <a:r>
              <a:rPr lang="en-US" sz="800" dirty="0"/>
              <a:t> </a:t>
            </a:r>
            <a:r>
              <a:rPr lang="en-US" sz="800" dirty="0" err="1"/>
              <a:t>melibatkan</a:t>
            </a:r>
            <a:r>
              <a:rPr lang="en-US" sz="800" dirty="0"/>
              <a:t> </a:t>
            </a:r>
            <a:r>
              <a:rPr lang="en-US" sz="800" dirty="0" err="1"/>
              <a:t>pejabat</a:t>
            </a:r>
            <a:r>
              <a:rPr lang="en-US" sz="800" dirty="0"/>
              <a:t> </a:t>
            </a:r>
            <a:r>
              <a:rPr lang="en-US" sz="800" dirty="0" err="1"/>
              <a:t>fungsional</a:t>
            </a:r>
            <a:r>
              <a:rPr lang="en-US" sz="800" dirty="0"/>
              <a:t> </a:t>
            </a:r>
            <a:r>
              <a:rPr lang="en-US" sz="800" dirty="0" err="1"/>
              <a:t>atau</a:t>
            </a:r>
            <a:r>
              <a:rPr lang="en-US" sz="800" dirty="0"/>
              <a:t> </a:t>
            </a:r>
            <a:r>
              <a:rPr lang="en-US" sz="800" b="1" u="sng" dirty="0"/>
              <a:t>APIP </a:t>
            </a:r>
            <a:r>
              <a:rPr lang="en-US" sz="800" dirty="0" err="1"/>
              <a:t>Inspektorat</a:t>
            </a:r>
            <a:r>
              <a:rPr lang="en-US" sz="800" dirty="0"/>
              <a:t> Daerah</a:t>
            </a:r>
          </a:p>
        </p:txBody>
      </p:sp>
      <p:sp>
        <p:nvSpPr>
          <p:cNvPr id="8" name="Arrow: Down 7"/>
          <p:cNvSpPr/>
          <p:nvPr/>
        </p:nvSpPr>
        <p:spPr>
          <a:xfrm>
            <a:off x="676300" y="2916223"/>
            <a:ext cx="360040" cy="4355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37" y="355847"/>
            <a:ext cx="1217712" cy="105439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7143328" cy="1054394"/>
          </a:xfrm>
        </p:spPr>
        <p:txBody>
          <a:bodyPr/>
          <a:lstStyle/>
          <a:p>
            <a:r>
              <a:rPr lang="en-US" sz="1800" dirty="0"/>
              <a:t>PERAN APIP DALAM PENYUSUNAN </a:t>
            </a:r>
            <a:r>
              <a:rPr lang="en-US" sz="1800" dirty="0" err="1"/>
              <a:t>lppd</a:t>
            </a:r>
            <a:r>
              <a:rPr lang="en-US" sz="1800" dirty="0"/>
              <a:t> </a:t>
            </a:r>
            <a:r>
              <a:rPr lang="en-US" sz="1800" dirty="0" err="1"/>
              <a:t>berdasarkan</a:t>
            </a:r>
            <a:r>
              <a:rPr lang="en-US" sz="1800" dirty="0"/>
              <a:t> </a:t>
            </a:r>
            <a:r>
              <a:rPr lang="en-US" sz="1800" dirty="0" err="1"/>
              <a:t>peraturan</a:t>
            </a:r>
            <a:r>
              <a:rPr lang="en-US" sz="1800" dirty="0"/>
              <a:t> Menteri </a:t>
            </a:r>
            <a:r>
              <a:rPr lang="en-US" sz="1800" dirty="0" err="1"/>
              <a:t>dalam</a:t>
            </a:r>
            <a:r>
              <a:rPr lang="en-US" sz="1800" dirty="0"/>
              <a:t> negeri </a:t>
            </a:r>
            <a:r>
              <a:rPr lang="en-US" sz="1800" dirty="0" err="1"/>
              <a:t>nomor</a:t>
            </a:r>
            <a:r>
              <a:rPr lang="en-US" sz="1800" dirty="0"/>
              <a:t> 18 </a:t>
            </a:r>
            <a:r>
              <a:rPr lang="en-US" sz="1800" dirty="0" err="1"/>
              <a:t>tahun</a:t>
            </a:r>
            <a:r>
              <a:rPr lang="en-US" sz="1800" dirty="0"/>
              <a:t> 2020 </a:t>
            </a:r>
            <a:r>
              <a:rPr lang="en-US" sz="1800" dirty="0" err="1"/>
              <a:t>tentang</a:t>
            </a:r>
            <a:r>
              <a:rPr lang="en-US" sz="1800" dirty="0"/>
              <a:t> </a:t>
            </a:r>
            <a:r>
              <a:rPr lang="en-US" sz="1800" dirty="0" err="1"/>
              <a:t>peraturan</a:t>
            </a:r>
            <a:r>
              <a:rPr lang="en-US" sz="1800" dirty="0"/>
              <a:t> </a:t>
            </a:r>
            <a:r>
              <a:rPr lang="en-US" sz="1800" dirty="0" err="1"/>
              <a:t>pelaksana</a:t>
            </a:r>
            <a:r>
              <a:rPr lang="en-US" sz="1800" dirty="0"/>
              <a:t> pp 13/2019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1628800"/>
          <a:ext cx="8801040" cy="505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37" y="355847"/>
            <a:ext cx="1217712" cy="10543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369" y="785794"/>
          <a:ext cx="8721970" cy="522909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17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52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662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NO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Andalus" panose="02020603050405020304" pitchFamily="18" charset="-78"/>
                      </a:endParaRPr>
                    </a:p>
                  </a:txBody>
                  <a:tcPr marL="66461" marR="664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DSR HUKUM</a:t>
                      </a:r>
                      <a:endParaRPr lang="id-ID" sz="1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Andalus" panose="02020603050405020304" pitchFamily="18" charset="-78"/>
                      </a:endParaRPr>
                    </a:p>
                  </a:txBody>
                  <a:tcPr marL="66461" marR="664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KEWAJIBAN</a:t>
                      </a:r>
                      <a:endParaRPr lang="id-ID" sz="1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Andalus" panose="02020603050405020304" pitchFamily="18" charset="-78"/>
                      </a:endParaRPr>
                    </a:p>
                  </a:txBody>
                  <a:tcPr marL="66461" marR="6646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443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Andalus" panose="02020603050405020304" pitchFamily="18" charset="-78"/>
                        </a:rPr>
                        <a:t>2</a:t>
                      </a:r>
                      <a:endParaRPr lang="id-ID" sz="1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Andalus" panose="02020603050405020304" pitchFamily="18" charset="-78"/>
                      </a:endParaRPr>
                    </a:p>
                  </a:txBody>
                  <a:tcPr marL="66461" marR="66461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+mn-cs"/>
                        </a:rPr>
                        <a:t>UU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+mn-cs"/>
                        </a:rPr>
                        <a:t> NO. 23 TAHUN 2014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Andalus" panose="02020603050405020304" pitchFamily="18" charset="-78"/>
                      </a:endParaRPr>
                    </a:p>
                  </a:txBody>
                  <a:tcPr marL="66461" marR="66461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id-ID" sz="1600" b="0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Berdasarkan hasil evaluasi sebagaimana dimaksud pada ayat (5), </a:t>
                      </a:r>
                      <a:r>
                        <a:rPr kumimoji="0" lang="id-ID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Menteri mengoordinasikan pengembangan kapasitas Pemerintahan Daerah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id-ID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(Psl 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70 </a:t>
                      </a:r>
                      <a:r>
                        <a:rPr kumimoji="0" lang="en-US" sz="1600" b="1" kern="120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ayat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6</a:t>
                      </a:r>
                      <a:r>
                        <a:rPr kumimoji="0" lang="id-ID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.</a:t>
                      </a:r>
                      <a:endParaRPr kumimoji="0" lang="id-ID" sz="1600" b="1" kern="12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6461" marR="6646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05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id-ID" sz="1600" b="0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Pembinaan sebagaimana dimaksud pada ayat (5) dapat berupa </a:t>
                      </a:r>
                      <a:r>
                        <a:rPr kumimoji="0" lang="id-ID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pemberian penghargaan dan sanksi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id-ID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Psl 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70 </a:t>
                      </a:r>
                      <a:r>
                        <a:rPr kumimoji="0" lang="id-ID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ayat 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id-ID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. </a:t>
                      </a:r>
                      <a:endParaRPr kumimoji="0" lang="id-ID" sz="1600" b="1" kern="12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6461" marR="6646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644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88615" marR="88615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88615" marR="88615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id-ID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Kepala daerah menyampaikan ringkasan laporan penyelenggaraan Pemerintahan Daerah kepada masyarakat </a:t>
                      </a:r>
                      <a:r>
                        <a:rPr kumimoji="0" lang="id-ID" sz="1600" b="0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bersamaan dengan penyampaian laporan penyelenggaraan Pemerintahan Daerah</a:t>
                      </a:r>
                      <a:r>
                        <a:rPr kumimoji="0" lang="en-US" sz="1600" b="0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1600" b="0" kern="120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Pasal</a:t>
                      </a:r>
                      <a:r>
                        <a:rPr kumimoji="0" lang="en-US" sz="1600" b="0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72)</a:t>
                      </a:r>
                      <a:r>
                        <a:rPr kumimoji="0" lang="id-ID" sz="1600" b="0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6461" marR="6646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314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88615" marR="88615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 marL="88615" marR="88615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id-ID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Ketentuan lebih lanjut mengenai laporan penyelenggaraan Pemerintahan Daerah, </a:t>
                      </a:r>
                      <a:r>
                        <a:rPr kumimoji="0" lang="id-ID" sz="1600" b="0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laporan keterangan pertanggungjawaban dan ringkasan laporan penyelenggaraan Pemerintahan Daerah, </a:t>
                      </a:r>
                      <a:r>
                        <a:rPr kumimoji="0" lang="id-ID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serta tata cara evaluasi penyelenggaraan Pemerintahan Daerah sebagaimana dimaksud dalam Pasal  69 ayat (1) dan Pasal 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id-ID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0 ayat (5) diatur dengan peraturan pemerintah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1600" b="1" kern="120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Pasal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 74)</a:t>
                      </a:r>
                      <a:r>
                        <a:rPr kumimoji="0" lang="id-ID" sz="1600" b="1" kern="12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6461" marR="6646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 txBox="1"/>
          <p:nvPr/>
        </p:nvSpPr>
        <p:spPr bwMode="auto">
          <a:xfrm>
            <a:off x="228600" y="76200"/>
            <a:ext cx="86868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720" tIns="0" rIns="45720" bIns="0" anchor="ctr">
            <a:normAutofit/>
          </a:bodyPr>
          <a:lstStyle>
            <a:defPPr>
              <a:defRPr lang="en-US"/>
            </a:defPPr>
            <a:lvl1pPr algn="ctr">
              <a:defRPr sz="2800" b="1" ker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defRPr>
            </a:lvl1pPr>
          </a:lstStyle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200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Latar</a:t>
            </a:r>
            <a:r>
              <a:rPr lang="en-US" altLang="zh-CN" kern="1200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altLang="zh-CN" kern="1200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belakang</a:t>
            </a:r>
            <a:endParaRPr lang="en-US" altLang="zh-CN" kern="1200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Reviu</a:t>
            </a:r>
            <a:r>
              <a:rPr lang="en-US" dirty="0"/>
              <a:t> LPPD oleh APIP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 </a:t>
            </a:r>
          </a:p>
          <a:p>
            <a:pPr lvl="1"/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Reviu</a:t>
            </a:r>
            <a:r>
              <a:rPr lang="en-US" dirty="0"/>
              <a:t> LPPD</a:t>
            </a:r>
          </a:p>
          <a:p>
            <a:pPr lvl="2"/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dan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</a:t>
            </a:r>
            <a:r>
              <a:rPr lang="en-US" dirty="0" err="1"/>
              <a:t>reviu</a:t>
            </a:r>
            <a:r>
              <a:rPr lang="en-US" dirty="0"/>
              <a:t>,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usulan</a:t>
            </a:r>
            <a:r>
              <a:rPr lang="en-US" dirty="0"/>
              <a:t> </a:t>
            </a:r>
            <a:r>
              <a:rPr lang="en-US" dirty="0" err="1"/>
              <a:t>penugasan</a:t>
            </a:r>
            <a:r>
              <a:rPr lang="en-US" dirty="0"/>
              <a:t> </a:t>
            </a:r>
            <a:r>
              <a:rPr lang="en-US" dirty="0" err="1"/>
              <a:t>reviu</a:t>
            </a:r>
            <a:r>
              <a:rPr lang="en-US" dirty="0"/>
              <a:t> dan </a:t>
            </a:r>
            <a:r>
              <a:rPr lang="en-US" dirty="0" err="1"/>
              <a:t>mempersiapkan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Program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Reviu</a:t>
            </a:r>
            <a:endParaRPr lang="en-US" dirty="0"/>
          </a:p>
          <a:p>
            <a:pPr lvl="1"/>
            <a:r>
              <a:rPr lang="en-US" dirty="0" err="1"/>
              <a:t>Pelaksanaan</a:t>
            </a:r>
            <a:r>
              <a:rPr lang="en-US" dirty="0"/>
              <a:t> Program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Reviu</a:t>
            </a:r>
            <a:r>
              <a:rPr lang="en-US" dirty="0"/>
              <a:t> LPPD  </a:t>
            </a:r>
          </a:p>
          <a:p>
            <a:pPr lvl="2"/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, </a:t>
            </a:r>
            <a:r>
              <a:rPr lang="en-US" dirty="0" err="1"/>
              <a:t>penelitian</a:t>
            </a:r>
            <a:r>
              <a:rPr lang="en-US" dirty="0"/>
              <a:t>,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LPPD</a:t>
            </a:r>
          </a:p>
          <a:p>
            <a:pPr lvl="1"/>
            <a:r>
              <a:rPr lang="en-US" dirty="0" err="1"/>
              <a:t>Pelaporan</a:t>
            </a:r>
            <a:r>
              <a:rPr lang="en-US" dirty="0"/>
              <a:t> </a:t>
            </a:r>
            <a:r>
              <a:rPr lang="en-US" dirty="0" err="1"/>
              <a:t>Reviu</a:t>
            </a:r>
            <a:r>
              <a:rPr lang="en-US" dirty="0"/>
              <a:t> LPPD</a:t>
            </a:r>
          </a:p>
          <a:p>
            <a:pPr lvl="2"/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 Hasil </a:t>
            </a:r>
            <a:r>
              <a:rPr lang="en-US" dirty="0" err="1"/>
              <a:t>Reviu</a:t>
            </a:r>
            <a:r>
              <a:rPr lang="en-US" dirty="0"/>
              <a:t> (CHR)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reviu</a:t>
            </a:r>
            <a:r>
              <a:rPr lang="en-US" dirty="0"/>
              <a:t> </a:t>
            </a:r>
            <a:r>
              <a:rPr lang="en-US" dirty="0" err="1"/>
              <a:t>lppd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37" y="355847"/>
            <a:ext cx="1217712" cy="105439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PERENCANAAN REVIU LPPD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81000" y="1410240"/>
          <a:ext cx="8407400" cy="5259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37" y="355847"/>
            <a:ext cx="1217712" cy="105439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7071320" cy="1054394"/>
          </a:xfrm>
        </p:spPr>
        <p:txBody>
          <a:bodyPr/>
          <a:lstStyle/>
          <a:p>
            <a:r>
              <a:rPr lang="en-US" dirty="0"/>
              <a:t>PELAKSANAAN PROGRAM KERJA </a:t>
            </a:r>
            <a:br>
              <a:rPr lang="en-US" dirty="0"/>
            </a:br>
            <a:r>
              <a:rPr lang="en-US" dirty="0"/>
              <a:t>REVIU LPPD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81000" y="1410240"/>
          <a:ext cx="8407400" cy="5259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37" y="355847"/>
            <a:ext cx="1217712" cy="105439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7071320" cy="1054394"/>
          </a:xfrm>
        </p:spPr>
        <p:txBody>
          <a:bodyPr/>
          <a:lstStyle/>
          <a:p>
            <a:r>
              <a:rPr lang="en-US" dirty="0" err="1"/>
              <a:t>Pelaporan</a:t>
            </a:r>
            <a:r>
              <a:rPr lang="en-US" dirty="0"/>
              <a:t> REVIU LPPD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81000" y="1410240"/>
          <a:ext cx="8407400" cy="5259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37" y="355847"/>
            <a:ext cx="1217712" cy="105439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Terima kasih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381001" y="1066800"/>
            <a:ext cx="8610600" cy="5200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8925" indent="-28892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d-ID" sz="2300" b="1" dirty="0">
                <a:latin typeface="Bookman Old Style" panose="02050604050505020204" pitchFamily="18" charset="0"/>
              </a:rPr>
              <a:t>Kepala daerah yang tidak menyampaikan </a:t>
            </a:r>
            <a:r>
              <a:rPr lang="en-US" sz="2300" b="1" dirty="0">
                <a:latin typeface="Bookman Old Style" panose="02050604050505020204" pitchFamily="18" charset="0"/>
              </a:rPr>
              <a:t>LPPD </a:t>
            </a:r>
            <a:r>
              <a:rPr lang="en-US" sz="2300" dirty="0" err="1">
                <a:latin typeface="Bookman Old Style" panose="02050604050505020204" pitchFamily="18" charset="0"/>
              </a:rPr>
              <a:t>dan</a:t>
            </a:r>
            <a:r>
              <a:rPr lang="en-US" sz="2300" dirty="0">
                <a:latin typeface="Bookman Old Style" panose="02050604050505020204" pitchFamily="18" charset="0"/>
              </a:rPr>
              <a:t> </a:t>
            </a:r>
            <a:r>
              <a:rPr lang="en-US" sz="2300" dirty="0" err="1">
                <a:latin typeface="Bookman Old Style" panose="02050604050505020204" pitchFamily="18" charset="0"/>
              </a:rPr>
              <a:t>Ringkasan</a:t>
            </a:r>
            <a:r>
              <a:rPr lang="en-US" sz="2300" dirty="0">
                <a:latin typeface="Bookman Old Style" panose="02050604050505020204" pitchFamily="18" charset="0"/>
              </a:rPr>
              <a:t> LPPD d</a:t>
            </a:r>
            <a:r>
              <a:rPr lang="id-ID" sz="2300" dirty="0">
                <a:latin typeface="Bookman Old Style" panose="02050604050505020204" pitchFamily="18" charset="0"/>
              </a:rPr>
              <a:t>ikenai sanksi administratif berupa </a:t>
            </a:r>
            <a:r>
              <a:rPr lang="id-ID" sz="2300" b="1" dirty="0">
                <a:latin typeface="Bookman Old Style" panose="02050604050505020204" pitchFamily="18" charset="0"/>
              </a:rPr>
              <a:t>teguran tertulis oleh Menteri</a:t>
            </a:r>
            <a:r>
              <a:rPr lang="id-ID" sz="2300" dirty="0">
                <a:latin typeface="Bookman Old Style" panose="02050604050505020204" pitchFamily="18" charset="0"/>
              </a:rPr>
              <a:t> untuk gubernur dan oleh gubernur, sebagai wakil Pemerintah Pusat, untuk bupati/wali kota</a:t>
            </a:r>
            <a:r>
              <a:rPr lang="en-US" sz="2300" dirty="0">
                <a:latin typeface="Bookman Old Style" panose="02050604050505020204" pitchFamily="18" charset="0"/>
              </a:rPr>
              <a:t> </a:t>
            </a:r>
            <a:r>
              <a:rPr lang="en-US" sz="2300" b="1" dirty="0">
                <a:latin typeface="Bookman Old Style" panose="02050604050505020204" pitchFamily="18" charset="0"/>
              </a:rPr>
              <a:t>(</a:t>
            </a:r>
            <a:r>
              <a:rPr lang="en-US" sz="2300" b="1" dirty="0" err="1">
                <a:latin typeface="Bookman Old Style" panose="02050604050505020204" pitchFamily="18" charset="0"/>
              </a:rPr>
              <a:t>Pasal</a:t>
            </a:r>
            <a:r>
              <a:rPr lang="en-US" sz="2300" b="1" dirty="0">
                <a:latin typeface="Bookman Old Style" panose="02050604050505020204" pitchFamily="18" charset="0"/>
              </a:rPr>
              <a:t> 73 </a:t>
            </a:r>
            <a:r>
              <a:rPr lang="en-US" sz="2300" b="1" dirty="0" err="1">
                <a:latin typeface="Bookman Old Style" panose="02050604050505020204" pitchFamily="18" charset="0"/>
              </a:rPr>
              <a:t>ayat</a:t>
            </a:r>
            <a:r>
              <a:rPr lang="en-US" sz="2300" b="1" dirty="0">
                <a:latin typeface="Bookman Old Style" panose="02050604050505020204" pitchFamily="18" charset="0"/>
              </a:rPr>
              <a:t> 1), </a:t>
            </a:r>
            <a:r>
              <a:rPr lang="en-US" sz="2300" b="1" dirty="0" err="1">
                <a:latin typeface="Bookman Old Style" panose="02050604050505020204" pitchFamily="18" charset="0"/>
              </a:rPr>
              <a:t>juncto</a:t>
            </a:r>
            <a:r>
              <a:rPr lang="en-US" sz="2300" b="1" dirty="0">
                <a:latin typeface="Bookman Old Style" panose="02050604050505020204" pitchFamily="18" charset="0"/>
              </a:rPr>
              <a:t> PP </a:t>
            </a:r>
            <a:r>
              <a:rPr lang="en-US" sz="2300" b="1" dirty="0" err="1">
                <a:latin typeface="Bookman Old Style" panose="02050604050505020204" pitchFamily="18" charset="0"/>
              </a:rPr>
              <a:t>Nomor</a:t>
            </a:r>
            <a:r>
              <a:rPr lang="en-US" sz="2300" b="1" dirty="0">
                <a:latin typeface="Bookman Old Style" panose="02050604050505020204" pitchFamily="18" charset="0"/>
              </a:rPr>
              <a:t> 12 </a:t>
            </a:r>
            <a:r>
              <a:rPr lang="en-US" sz="2300" b="1" dirty="0" err="1">
                <a:latin typeface="Bookman Old Style" panose="02050604050505020204" pitchFamily="18" charset="0"/>
              </a:rPr>
              <a:t>Tahun</a:t>
            </a:r>
            <a:r>
              <a:rPr lang="en-US" sz="2300" b="1" dirty="0">
                <a:latin typeface="Bookman Old Style" panose="02050604050505020204" pitchFamily="18" charset="0"/>
              </a:rPr>
              <a:t> 2017 </a:t>
            </a:r>
            <a:r>
              <a:rPr lang="en-US" sz="2300" dirty="0" err="1">
                <a:latin typeface="Bookman Old Style" panose="02050604050505020204" pitchFamily="18" charset="0"/>
              </a:rPr>
              <a:t>tentang</a:t>
            </a:r>
            <a:r>
              <a:rPr lang="en-US" sz="2300" dirty="0">
                <a:latin typeface="Bookman Old Style" panose="02050604050505020204" pitchFamily="18" charset="0"/>
              </a:rPr>
              <a:t> </a:t>
            </a:r>
            <a:r>
              <a:rPr lang="en-US" sz="2300" dirty="0" err="1">
                <a:latin typeface="Bookman Old Style" panose="02050604050505020204" pitchFamily="18" charset="0"/>
              </a:rPr>
              <a:t>Pembinaan</a:t>
            </a:r>
            <a:r>
              <a:rPr lang="en-US" sz="2300" dirty="0">
                <a:latin typeface="Bookman Old Style" panose="02050604050505020204" pitchFamily="18" charset="0"/>
              </a:rPr>
              <a:t> </a:t>
            </a:r>
            <a:r>
              <a:rPr lang="en-US" sz="2300" dirty="0" err="1">
                <a:latin typeface="Bookman Old Style" panose="02050604050505020204" pitchFamily="18" charset="0"/>
              </a:rPr>
              <a:t>dan</a:t>
            </a:r>
            <a:r>
              <a:rPr lang="en-US" sz="2300" dirty="0">
                <a:latin typeface="Bookman Old Style" panose="02050604050505020204" pitchFamily="18" charset="0"/>
              </a:rPr>
              <a:t> </a:t>
            </a:r>
            <a:r>
              <a:rPr lang="en-US" sz="2300" dirty="0" err="1">
                <a:latin typeface="Bookman Old Style" panose="02050604050505020204" pitchFamily="18" charset="0"/>
              </a:rPr>
              <a:t>Pengawasan</a:t>
            </a:r>
            <a:r>
              <a:rPr lang="en-US" sz="2300" dirty="0">
                <a:latin typeface="Bookman Old Style" panose="02050604050505020204" pitchFamily="18" charset="0"/>
              </a:rPr>
              <a:t> </a:t>
            </a:r>
            <a:r>
              <a:rPr lang="en-US" sz="2300" dirty="0" err="1">
                <a:latin typeface="Bookman Old Style" panose="02050604050505020204" pitchFamily="18" charset="0"/>
              </a:rPr>
              <a:t>Penyelenggaraan</a:t>
            </a:r>
            <a:r>
              <a:rPr lang="en-US" sz="2300" dirty="0">
                <a:latin typeface="Bookman Old Style" panose="02050604050505020204" pitchFamily="18" charset="0"/>
              </a:rPr>
              <a:t> </a:t>
            </a:r>
            <a:r>
              <a:rPr lang="en-US" sz="2300" dirty="0" err="1">
                <a:latin typeface="Bookman Old Style" panose="02050604050505020204" pitchFamily="18" charset="0"/>
              </a:rPr>
              <a:t>Pemerintahan</a:t>
            </a:r>
            <a:r>
              <a:rPr lang="en-US" sz="2300" dirty="0">
                <a:latin typeface="Bookman Old Style" panose="02050604050505020204" pitchFamily="18" charset="0"/>
              </a:rPr>
              <a:t> Daerah.</a:t>
            </a:r>
          </a:p>
          <a:p>
            <a:pPr marL="288925" indent="-28892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d-ID" sz="2300" b="1" dirty="0">
                <a:latin typeface="Bookman Old Style" panose="02050604050505020204" pitchFamily="18" charset="0"/>
              </a:rPr>
              <a:t>Dalam hal teguran tertulis telah disampaikan 2 (dua) </a:t>
            </a:r>
            <a:r>
              <a:rPr lang="id-ID" sz="2300" dirty="0">
                <a:latin typeface="Bookman Old Style" panose="02050604050505020204" pitchFamily="18" charset="0"/>
              </a:rPr>
              <a:t>kali berturut-turut dan tetap tidak dilaksanakan, kepala daerah diwajibkan mengikuti </a:t>
            </a:r>
            <a:r>
              <a:rPr lang="id-ID" sz="2300" b="1" dirty="0">
                <a:latin typeface="Bookman Old Style" panose="02050604050505020204" pitchFamily="18" charset="0"/>
              </a:rPr>
              <a:t>program pembinaan khusus pendalaman bidang pemerintahan </a:t>
            </a:r>
            <a:r>
              <a:rPr lang="id-ID" sz="2300" dirty="0">
                <a:latin typeface="Bookman Old Style" panose="02050604050505020204" pitchFamily="18" charset="0"/>
              </a:rPr>
              <a:t>yang dilaksanakan oleh Kementerian serta tugas dan kewenangannya dilaksanakan oleh wakil kepala daerah atau oleh pejabat yang ditunjuk</a:t>
            </a:r>
            <a:r>
              <a:rPr lang="en-US" sz="2300" dirty="0">
                <a:latin typeface="Bookman Old Style" panose="02050604050505020204" pitchFamily="18" charset="0"/>
              </a:rPr>
              <a:t> </a:t>
            </a:r>
            <a:r>
              <a:rPr lang="en-US" sz="2300" b="1" dirty="0">
                <a:latin typeface="Bookman Old Style" panose="02050604050505020204" pitchFamily="18" charset="0"/>
              </a:rPr>
              <a:t>(</a:t>
            </a:r>
            <a:r>
              <a:rPr lang="en-US" sz="2300" b="1" dirty="0" err="1">
                <a:latin typeface="Bookman Old Style" panose="02050604050505020204" pitchFamily="18" charset="0"/>
              </a:rPr>
              <a:t>Pasal</a:t>
            </a:r>
            <a:r>
              <a:rPr lang="en-US" sz="2300" b="1" dirty="0">
                <a:latin typeface="Bookman Old Style" panose="02050604050505020204" pitchFamily="18" charset="0"/>
              </a:rPr>
              <a:t> 73 </a:t>
            </a:r>
            <a:r>
              <a:rPr lang="en-US" sz="2300" b="1" dirty="0" err="1">
                <a:latin typeface="Bookman Old Style" panose="02050604050505020204" pitchFamily="18" charset="0"/>
              </a:rPr>
              <a:t>ayat</a:t>
            </a:r>
            <a:r>
              <a:rPr lang="en-US" sz="2300" b="1" dirty="0">
                <a:latin typeface="Bookman Old Style" panose="02050604050505020204" pitchFamily="18" charset="0"/>
              </a:rPr>
              <a:t> 2)</a:t>
            </a:r>
            <a:r>
              <a:rPr lang="id-ID" sz="2300" dirty="0">
                <a:latin typeface="Bookman Old Style" panose="02050604050505020204" pitchFamily="18" charset="0"/>
              </a:rPr>
              <a:t>.</a:t>
            </a:r>
            <a:endParaRPr lang="en-US" sz="2300" dirty="0">
              <a:latin typeface="Bookman Old Style" panose="02050604050505020204" pitchFamily="18" charset="0"/>
            </a:endParaRPr>
          </a:p>
        </p:txBody>
      </p:sp>
      <p:sp>
        <p:nvSpPr>
          <p:cNvPr id="4" name="Title 1"/>
          <p:cNvSpPr txBox="1"/>
          <p:nvPr/>
        </p:nvSpPr>
        <p:spPr bwMode="auto">
          <a:xfrm>
            <a:off x="228600" y="76200"/>
            <a:ext cx="8686800" cy="838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720" tIns="0" rIns="45720" bIns="0" anchor="ctr">
            <a:normAutofit/>
          </a:bodyPr>
          <a:lstStyle>
            <a:defPPr>
              <a:defRPr lang="en-US"/>
            </a:defPPr>
            <a:lvl1pPr algn="ctr">
              <a:defRPr sz="2800" b="1" ker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defRPr>
            </a:lvl1pPr>
          </a:lstStyle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300" kern="1200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SANKSI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300" kern="1200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(</a:t>
            </a:r>
            <a:r>
              <a:rPr lang="en-US" altLang="zh-CN" sz="2300" kern="1200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Pasal</a:t>
            </a:r>
            <a:r>
              <a:rPr lang="en-US" altLang="zh-CN" sz="2300" kern="1200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 73 UU 23/2014)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12"/>
          <p:cNvSpPr/>
          <p:nvPr/>
        </p:nvSpPr>
        <p:spPr>
          <a:xfrm>
            <a:off x="3132139" y="1941515"/>
            <a:ext cx="488950" cy="192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8" name="Rounded Rectangle 37"/>
          <p:cNvSpPr/>
          <p:nvPr/>
        </p:nvSpPr>
        <p:spPr>
          <a:xfrm>
            <a:off x="1443038" y="1839917"/>
            <a:ext cx="1725612" cy="4460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solidFill>
                  <a:srgbClr val="002060"/>
                </a:solidFill>
                <a:latin typeface="Bookman Old Style" panose="02050604050505020204" pitchFamily="18" charset="0"/>
              </a:rPr>
              <a:t>WAJIB </a:t>
            </a:r>
          </a:p>
          <a:p>
            <a:pPr algn="ctr">
              <a:defRPr/>
            </a:pPr>
            <a:r>
              <a:rPr lang="id-ID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</a:t>
            </a:r>
            <a:r>
              <a:rPr lang="id-ID" sz="10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PSL 12)</a:t>
            </a:r>
            <a:endParaRPr lang="th-TH" sz="10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8" name="Down Arrow 47"/>
          <p:cNvSpPr/>
          <p:nvPr/>
        </p:nvSpPr>
        <p:spPr>
          <a:xfrm>
            <a:off x="2127250" y="1512888"/>
            <a:ext cx="357188" cy="36036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31777" y="2405063"/>
            <a:ext cx="1584325" cy="595312"/>
          </a:xfrm>
          <a:prstGeom prst="roundRect">
            <a:avLst>
              <a:gd name="adj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solidFill>
                  <a:srgbClr val="002060"/>
                </a:solidFill>
                <a:latin typeface="Bookman Old Style" panose="02050604050505020204" pitchFamily="18" charset="0"/>
              </a:rPr>
              <a:t>PELAYANAN DASAR</a:t>
            </a:r>
            <a:endParaRPr lang="th-TH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7" name="Down Arrow 56"/>
          <p:cNvSpPr/>
          <p:nvPr/>
        </p:nvSpPr>
        <p:spPr>
          <a:xfrm>
            <a:off x="3827465" y="2971802"/>
            <a:ext cx="287336" cy="28416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701927" y="2449513"/>
            <a:ext cx="2576513" cy="59531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solidFill>
                  <a:srgbClr val="002060"/>
                </a:solidFill>
                <a:latin typeface="Bookman Old Style" panose="02050604050505020204" pitchFamily="18" charset="0"/>
              </a:rPr>
              <a:t>NON PELAYANAYAN DASAR</a:t>
            </a:r>
            <a:endParaRPr lang="th-TH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39751" y="6237288"/>
            <a:ext cx="1008063" cy="50408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 S P M</a:t>
            </a:r>
            <a:r>
              <a:rPr lang="en-US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pasal</a:t>
            </a:r>
            <a:r>
              <a:rPr lang="en-US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 18)</a:t>
            </a:r>
            <a:endParaRPr lang="th-TH" sz="1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85751" y="1071563"/>
            <a:ext cx="8501063" cy="500062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pc="300" dirty="0">
                <a:solidFill>
                  <a:schemeClr val="bg1"/>
                </a:solidFill>
                <a:latin typeface="Bookman Old Style" panose="02050604050505020204" pitchFamily="18" charset="0"/>
              </a:rPr>
              <a:t>PEMBAGIAN </a:t>
            </a:r>
            <a:r>
              <a:rPr lang="id-ID" sz="2000" spc="300" dirty="0">
                <a:solidFill>
                  <a:schemeClr val="bg1"/>
                </a:solidFill>
                <a:latin typeface="Bookman Old Style" panose="02050604050505020204" pitchFamily="18" charset="0"/>
              </a:rPr>
              <a:t>URUSAN PEMERINTAHAN KONKUREN</a:t>
            </a:r>
            <a:endParaRPr lang="en-US" sz="2000" spc="3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206039" y="5516563"/>
            <a:ext cx="2503487" cy="126841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1600" dirty="0">
              <a:solidFill>
                <a:srgbClr val="FF0000"/>
              </a:solidFill>
              <a:latin typeface="Bookman Old Style" panose="02050604050505020204" pitchFamily="18" charset="0"/>
              <a:cs typeface="Tahoma" panose="020B060403050404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948490" y="1844676"/>
            <a:ext cx="1728787" cy="4413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solidFill>
                  <a:srgbClr val="002060"/>
                </a:solidFill>
                <a:latin typeface="Bookman Old Style" panose="02050604050505020204" pitchFamily="18" charset="0"/>
              </a:rPr>
              <a:t>PILIHAN</a:t>
            </a:r>
          </a:p>
          <a:p>
            <a:pPr algn="ctr">
              <a:defRPr/>
            </a:pPr>
            <a:r>
              <a:rPr lang="id-ID" sz="1050" dirty="0">
                <a:solidFill>
                  <a:srgbClr val="002060"/>
                </a:solidFill>
                <a:latin typeface="Bookman Old Style" panose="02050604050505020204" pitchFamily="18" charset="0"/>
              </a:rPr>
              <a:t>(PSL 12 (3))</a:t>
            </a:r>
            <a:endParaRPr lang="th-TH" sz="105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900114" y="3048001"/>
            <a:ext cx="319087" cy="38100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2862" y="3500442"/>
            <a:ext cx="2547938" cy="223202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405130" indent="-284480" algn="just">
              <a:buFont typeface="+mj-lt"/>
              <a:buAutoNum type="arabicPeriod"/>
              <a:defRPr/>
            </a:pPr>
            <a:r>
              <a:rPr lang="id-ID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Pendidikan;</a:t>
            </a:r>
          </a:p>
          <a:p>
            <a:pPr marL="405130" indent="-284480" algn="just">
              <a:buFont typeface="+mj-lt"/>
              <a:buAutoNum type="arabicPeriod"/>
              <a:defRPr/>
            </a:pPr>
            <a:r>
              <a:rPr lang="id-ID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Kesehatan;</a:t>
            </a:r>
          </a:p>
          <a:p>
            <a:pPr marL="405130" indent="-284480" algn="just">
              <a:buFont typeface="+mj-lt"/>
              <a:buAutoNum type="arabicPeriod"/>
              <a:defRPr/>
            </a:pPr>
            <a:r>
              <a:rPr lang="id-ID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PU &amp; tt ruang;</a:t>
            </a:r>
          </a:p>
          <a:p>
            <a:pPr marL="405130" indent="-284480" algn="just">
              <a:buFont typeface="+mj-lt"/>
              <a:buAutoNum type="arabicPeriod"/>
              <a:defRPr/>
            </a:pPr>
            <a:r>
              <a:rPr lang="id-ID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Prmhan &amp; kwsn permukiman</a:t>
            </a:r>
          </a:p>
          <a:p>
            <a:pPr marL="405130" indent="-284480" algn="just">
              <a:buFont typeface="+mj-lt"/>
              <a:buAutoNum type="arabicPeriod"/>
              <a:defRPr/>
            </a:pPr>
            <a:r>
              <a:rPr lang="id-ID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Tramtibum &amp; </a:t>
            </a:r>
            <a:r>
              <a:rPr lang="en-US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L</a:t>
            </a:r>
            <a:r>
              <a:rPr lang="id-ID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inmas</a:t>
            </a:r>
          </a:p>
          <a:p>
            <a:pPr marL="405130" indent="-284480" algn="just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S</a:t>
            </a:r>
            <a:r>
              <a:rPr lang="id-ID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osial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700339" y="3285332"/>
            <a:ext cx="3167806" cy="349964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570230" indent="-285750" algn="just">
              <a:buFontTx/>
              <a:buAutoNum type="arabicPeriod"/>
              <a:defRPr/>
            </a:pPr>
            <a:r>
              <a:rPr lang="id-ID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Tenaga Kerja</a:t>
            </a:r>
            <a:endParaRPr lang="en-US" sz="1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570230" indent="-285750" algn="just">
              <a:buFontTx/>
              <a:buAutoNum type="arabicPeriod"/>
              <a:defRPr/>
            </a:pPr>
            <a:r>
              <a:rPr lang="id-ID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Pemberdayaan Perempuan &amp; Pelindungan Anak</a:t>
            </a:r>
            <a:endParaRPr lang="en-US" sz="1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570230" indent="-285750" algn="just">
              <a:buFontTx/>
              <a:buAutoNum type="arabicPeriod"/>
              <a:defRPr/>
            </a:pPr>
            <a:r>
              <a:rPr lang="id-ID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Pangan</a:t>
            </a:r>
            <a:endParaRPr lang="en-US" sz="1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570230" indent="-285750" algn="just">
              <a:buFontTx/>
              <a:buAutoNum type="arabicPeriod"/>
              <a:defRPr/>
            </a:pPr>
            <a:r>
              <a:rPr lang="id-ID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Pertanahan</a:t>
            </a:r>
            <a:endParaRPr lang="en-US" sz="1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570230" indent="-285750" algn="just">
              <a:buFontTx/>
              <a:buAutoNum type="arabicPeriod"/>
              <a:defRPr/>
            </a:pPr>
            <a:r>
              <a:rPr lang="id-ID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L</a:t>
            </a:r>
            <a:r>
              <a:rPr lang="en-US" sz="12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ingkungan</a:t>
            </a:r>
            <a:r>
              <a:rPr lang="en-US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id-ID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H</a:t>
            </a:r>
            <a:r>
              <a:rPr lang="en-US" sz="12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idup</a:t>
            </a:r>
            <a:endParaRPr lang="en-US" sz="1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570230" indent="-285750" algn="just">
              <a:buFontTx/>
              <a:buAutoNum type="arabicPeriod"/>
              <a:defRPr/>
            </a:pPr>
            <a:r>
              <a:rPr lang="id-ID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Adminduk &amp; Capil</a:t>
            </a:r>
            <a:endParaRPr lang="en-US" sz="1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570230" indent="-285750" algn="just">
              <a:buFontTx/>
              <a:buAutoNum type="arabicPeriod"/>
              <a:defRPr/>
            </a:pPr>
            <a:r>
              <a:rPr lang="id-ID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PMD</a:t>
            </a:r>
            <a:endParaRPr lang="en-US" sz="1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570230" indent="-285750" algn="just">
              <a:buFontTx/>
              <a:buAutoNum type="arabicPeriod"/>
              <a:defRPr/>
            </a:pPr>
            <a:r>
              <a:rPr lang="en-US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P</a:t>
            </a:r>
            <a:r>
              <a:rPr lang="id-ID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engendalian pddk &amp;KB</a:t>
            </a:r>
            <a:endParaRPr lang="en-US" sz="1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570230" indent="-285750" algn="just">
              <a:buFontTx/>
              <a:buAutoNum type="arabicPeriod"/>
              <a:defRPr/>
            </a:pPr>
            <a:r>
              <a:rPr lang="en-US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P</a:t>
            </a:r>
            <a:r>
              <a:rPr lang="id-ID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erhubungan</a:t>
            </a:r>
            <a:endParaRPr lang="en-US" sz="1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570230" indent="-285750" algn="just">
              <a:buFontTx/>
              <a:buAutoNum type="arabicPeriod"/>
              <a:defRPr/>
            </a:pPr>
            <a:r>
              <a:rPr lang="id-ID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Kominfo, Koperasi</a:t>
            </a:r>
            <a:endParaRPr lang="en-US" sz="1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570230" indent="-285750" algn="just">
              <a:buFontTx/>
              <a:buAutoNum type="arabicPeriod"/>
              <a:defRPr/>
            </a:pPr>
            <a:r>
              <a:rPr lang="id-ID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Usaha Kecil &amp; Menengah</a:t>
            </a:r>
            <a:endParaRPr lang="en-US" sz="1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570230" indent="-285750" algn="just">
              <a:buFontTx/>
              <a:buAutoNum type="arabicPeriod"/>
              <a:defRPr/>
            </a:pPr>
            <a:r>
              <a:rPr lang="id-ID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Penanaman Modal</a:t>
            </a:r>
            <a:endParaRPr lang="en-US" sz="1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570230" indent="-285750" algn="just">
              <a:buFontTx/>
              <a:buAutoNum type="arabicPeriod"/>
              <a:defRPr/>
            </a:pPr>
            <a:r>
              <a:rPr lang="id-ID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Kepemudaan &amp; Olahraga</a:t>
            </a:r>
            <a:endParaRPr lang="en-US" sz="1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570230" indent="-285750" algn="just">
              <a:buFontTx/>
              <a:buAutoNum type="arabicPeriod"/>
              <a:defRPr/>
            </a:pPr>
            <a:r>
              <a:rPr lang="id-ID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Statistik</a:t>
            </a:r>
            <a:endParaRPr lang="en-US" sz="1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570230" indent="-285750" algn="just">
              <a:buFontTx/>
              <a:buAutoNum type="arabicPeriod"/>
              <a:defRPr/>
            </a:pPr>
            <a:r>
              <a:rPr lang="id-ID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Persandian</a:t>
            </a:r>
            <a:endParaRPr lang="en-US" sz="1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570230" indent="-285750" algn="just">
              <a:buFontTx/>
              <a:buAutoNum type="arabicPeriod"/>
              <a:defRPr/>
            </a:pPr>
            <a:r>
              <a:rPr lang="id-ID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Kebudayaan</a:t>
            </a:r>
            <a:endParaRPr lang="en-US" sz="1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570230" indent="-285750" algn="just">
              <a:buFontTx/>
              <a:buAutoNum type="arabicPeriod"/>
              <a:defRPr/>
            </a:pPr>
            <a:r>
              <a:rPr lang="id-ID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Perpustakaan</a:t>
            </a:r>
            <a:endParaRPr lang="en-US" sz="1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570230" indent="-285750" algn="just">
              <a:buFontTx/>
              <a:buAutoNum type="arabicPeriod"/>
              <a:defRPr/>
            </a:pPr>
            <a:r>
              <a:rPr lang="id-ID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Kearsipan</a:t>
            </a:r>
            <a:endParaRPr lang="th-TH" sz="1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7524751" y="1628776"/>
            <a:ext cx="357188" cy="18097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rot="16200000" flipH="1">
            <a:off x="2363788" y="2228851"/>
            <a:ext cx="279400" cy="393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1921669" y="2180431"/>
            <a:ext cx="279400" cy="490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wn Arrow 27"/>
          <p:cNvSpPr/>
          <p:nvPr/>
        </p:nvSpPr>
        <p:spPr>
          <a:xfrm>
            <a:off x="7524752" y="2382838"/>
            <a:ext cx="334963" cy="39846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632576" y="2938463"/>
            <a:ext cx="2403475" cy="250666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282575">
              <a:buFontTx/>
              <a:buAutoNum type="arabicPeriod"/>
              <a:defRPr/>
            </a:pPr>
            <a:r>
              <a:rPr lang="id-ID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Kelautan &amp; Perikanan</a:t>
            </a:r>
          </a:p>
          <a:p>
            <a:pPr marL="342900" indent="-282575">
              <a:buFontTx/>
              <a:buAutoNum type="arabicPeriod"/>
              <a:defRPr/>
            </a:pPr>
            <a:r>
              <a:rPr lang="id-ID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Pariwisata</a:t>
            </a:r>
          </a:p>
          <a:p>
            <a:pPr marL="342900" indent="-282575">
              <a:buFontTx/>
              <a:buAutoNum type="arabicPeriod"/>
              <a:defRPr/>
            </a:pPr>
            <a:r>
              <a:rPr lang="id-ID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Pertanian</a:t>
            </a:r>
          </a:p>
          <a:p>
            <a:pPr marL="342900" indent="-282575">
              <a:buFontTx/>
              <a:buAutoNum type="arabicPeriod"/>
              <a:defRPr/>
            </a:pPr>
            <a:r>
              <a:rPr lang="id-ID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Kehutanan</a:t>
            </a:r>
          </a:p>
          <a:p>
            <a:pPr marL="342900" indent="-282575">
              <a:buFontTx/>
              <a:buAutoNum type="arabicPeriod"/>
              <a:defRPr/>
            </a:pPr>
            <a:r>
              <a:rPr lang="id-ID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ESDM</a:t>
            </a:r>
          </a:p>
          <a:p>
            <a:pPr marL="342900" indent="-282575">
              <a:buFontTx/>
              <a:buAutoNum type="arabicPeriod"/>
              <a:defRPr/>
            </a:pPr>
            <a:r>
              <a:rPr lang="id-ID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Perdagangan</a:t>
            </a:r>
          </a:p>
          <a:p>
            <a:pPr marL="342900" indent="-282575">
              <a:buFontTx/>
              <a:buAutoNum type="arabicPeriod"/>
              <a:defRPr/>
            </a:pPr>
            <a:r>
              <a:rPr lang="id-ID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Perindustrian</a:t>
            </a:r>
          </a:p>
          <a:p>
            <a:pPr marL="342900" indent="-282575">
              <a:buFontTx/>
              <a:buAutoNum type="arabicPeriod"/>
              <a:defRPr/>
            </a:pPr>
            <a:r>
              <a:rPr lang="id-ID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Transmigrasi</a:t>
            </a:r>
            <a:endParaRPr lang="th-TH" sz="16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97300" y="1695450"/>
            <a:ext cx="2503488" cy="682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sz="1100" dirty="0">
                <a:solidFill>
                  <a:srgbClr val="FF0000"/>
                </a:solidFill>
                <a:latin typeface="Bookman Old Style" panose="02050604050505020204" pitchFamily="18" charset="0"/>
                <a:cs typeface="Tahoma" panose="020B0604030504040204" pitchFamily="34" charset="0"/>
              </a:rPr>
              <a:t>Dibagi berdasarkan prinsip Eksternalitas, Akuntabilitas, </a:t>
            </a:r>
          </a:p>
          <a:p>
            <a:pPr algn="ctr">
              <a:defRPr/>
            </a:pPr>
            <a:r>
              <a:rPr lang="id-ID" sz="1100" dirty="0">
                <a:solidFill>
                  <a:srgbClr val="FF0000"/>
                </a:solidFill>
                <a:latin typeface="Bookman Old Style" panose="02050604050505020204" pitchFamily="18" charset="0"/>
                <a:cs typeface="Tahoma" panose="020B0604030504040204" pitchFamily="34" charset="0"/>
              </a:rPr>
              <a:t>Efisiensi dan</a:t>
            </a:r>
            <a:r>
              <a:rPr lang="en-US" sz="1100" dirty="0">
                <a:solidFill>
                  <a:srgbClr val="FF0000"/>
                </a:solidFill>
                <a:latin typeface="Bookman Old Style" panose="02050604050505020204" pitchFamily="18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Bookman Old Style" panose="02050604050505020204" pitchFamily="18" charset="0"/>
                <a:cs typeface="Tahoma" panose="020B0604030504040204" pitchFamily="34" charset="0"/>
              </a:rPr>
              <a:t>kepentingan</a:t>
            </a:r>
            <a:r>
              <a:rPr lang="en-US" sz="1100" dirty="0">
                <a:solidFill>
                  <a:srgbClr val="FF0000"/>
                </a:solidFill>
                <a:latin typeface="Bookman Old Style" panose="02050604050505020204" pitchFamily="18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Bookman Old Style" panose="02050604050505020204" pitchFamily="18" charset="0"/>
                <a:cs typeface="Tahoma" panose="020B0604030504040204" pitchFamily="34" charset="0"/>
              </a:rPr>
              <a:t>strategis</a:t>
            </a:r>
            <a:r>
              <a:rPr lang="en-US" sz="1100" dirty="0">
                <a:solidFill>
                  <a:srgbClr val="FF0000"/>
                </a:solidFill>
                <a:latin typeface="Bookman Old Style" panose="02050604050505020204" pitchFamily="18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Bookman Old Style" panose="02050604050505020204" pitchFamily="18" charset="0"/>
                <a:cs typeface="Tahoma" panose="020B0604030504040204" pitchFamily="34" charset="0"/>
              </a:rPr>
              <a:t>nasional</a:t>
            </a:r>
            <a:endParaRPr lang="en-US" sz="1100" dirty="0">
              <a:solidFill>
                <a:srgbClr val="FF0000"/>
              </a:solidFill>
              <a:latin typeface="Bookman Old Style" panose="02050604050505020204" pitchFamily="18" charset="0"/>
              <a:cs typeface="Tahoma" panose="020B0604030504040204" pitchFamily="34" charset="0"/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900114" y="5878517"/>
            <a:ext cx="287337" cy="287337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6459538" y="1916115"/>
            <a:ext cx="488950" cy="2428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7" name="Rounded Rectangle 36"/>
          <p:cNvSpPr/>
          <p:nvPr/>
        </p:nvSpPr>
        <p:spPr>
          <a:xfrm>
            <a:off x="5940154" y="6002040"/>
            <a:ext cx="2576513" cy="59531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119380" indent="-119380">
              <a:buFontTx/>
              <a:buChar char="-"/>
              <a:defRPr/>
            </a:pPr>
            <a:r>
              <a:rPr lang="en-US" sz="1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Menetapkan</a:t>
            </a:r>
            <a:r>
              <a:rPr lang="en-US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 NSPK</a:t>
            </a:r>
          </a:p>
          <a:p>
            <a:pPr marL="119380" indent="-119380">
              <a:buFontTx/>
              <a:buChar char="-"/>
              <a:defRPr/>
            </a:pPr>
            <a:r>
              <a:rPr lang="en-US" sz="1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Melaksanakan</a:t>
            </a:r>
            <a:r>
              <a:rPr lang="en-US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BinWas</a:t>
            </a:r>
            <a:endParaRPr lang="th-TH" sz="1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320" name="TextBox 1"/>
          <p:cNvSpPr txBox="1">
            <a:spLocks noChangeArrowheads="1"/>
          </p:cNvSpPr>
          <p:nvPr/>
        </p:nvSpPr>
        <p:spPr bwMode="auto">
          <a:xfrm>
            <a:off x="5867401" y="5641977"/>
            <a:ext cx="290656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2060"/>
                </a:solidFill>
                <a:latin typeface="Bookman Old Style" panose="02050604050505020204" pitchFamily="18" charset="0"/>
              </a:rPr>
              <a:t>Pemerintah berwenang (psl 16)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52400" y="228600"/>
            <a:ext cx="8763000" cy="685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720" tIns="0" rIns="4572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70000"/>
              <a:defRPr/>
            </a:pPr>
            <a:r>
              <a:rPr lang="en-US" altLang="zh-CN" sz="20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Pembagian</a:t>
            </a:r>
            <a:r>
              <a:rPr lang="en-US" altLang="zh-CN" sz="20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 </a:t>
            </a:r>
            <a:r>
              <a:rPr lang="en-US" altLang="zh-CN" sz="20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urusan</a:t>
            </a:r>
            <a:r>
              <a:rPr lang="en-US" altLang="zh-CN" sz="20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 </a:t>
            </a:r>
            <a:r>
              <a:rPr lang="en-US" altLang="zh-CN" sz="20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berdasarkan</a:t>
            </a:r>
            <a:r>
              <a:rPr lang="en-US" altLang="zh-CN" sz="20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 </a:t>
            </a:r>
            <a:r>
              <a:rPr lang="en-US" altLang="zh-CN" sz="20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uu</a:t>
            </a:r>
            <a:r>
              <a:rPr lang="en-US" altLang="zh-CN" sz="20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 23 </a:t>
            </a:r>
            <a:r>
              <a:rPr lang="en-US" altLang="zh-CN" sz="20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tahun</a:t>
            </a:r>
            <a:r>
              <a:rPr lang="en-US" altLang="zh-CN" sz="20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 2014</a:t>
            </a:r>
            <a:endParaRPr lang="id-ID" altLang="zh-CN" sz="20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89" y="115154"/>
            <a:ext cx="7598569" cy="1456267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Arial Black" panose="020B0A04020102020204" pitchFamily="34" charset="0"/>
              </a:rPr>
              <a:t>Lesson learned </a:t>
            </a:r>
            <a:r>
              <a:rPr lang="en-US" sz="2000" b="1" dirty="0" err="1">
                <a:latin typeface="Arial Black" panose="020B0A04020102020204" pitchFamily="34" charset="0"/>
              </a:rPr>
              <a:t>penyusunan</a:t>
            </a:r>
            <a:r>
              <a:rPr lang="en-US" sz="2000" b="1" dirty="0"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latin typeface="Arial Black" panose="020B0A04020102020204" pitchFamily="34" charset="0"/>
              </a:rPr>
              <a:t>lppd</a:t>
            </a:r>
            <a:r>
              <a:rPr lang="en-US" sz="2000" b="1" dirty="0"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latin typeface="Arial Black" panose="020B0A04020102020204" pitchFamily="34" charset="0"/>
              </a:rPr>
              <a:t>dan</a:t>
            </a:r>
            <a:r>
              <a:rPr lang="en-US" sz="2000" b="1" dirty="0"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latin typeface="Arial Black" panose="020B0A04020102020204" pitchFamily="34" charset="0"/>
              </a:rPr>
              <a:t>pelaksanaan</a:t>
            </a:r>
            <a:r>
              <a:rPr lang="en-US" sz="2000" b="1" dirty="0"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latin typeface="Arial Black" panose="020B0A04020102020204" pitchFamily="34" charset="0"/>
              </a:rPr>
              <a:t>eppd</a:t>
            </a:r>
            <a:r>
              <a:rPr lang="en-US" sz="2000" b="1" dirty="0"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latin typeface="Arial Black" panose="020B0A04020102020204" pitchFamily="34" charset="0"/>
              </a:rPr>
              <a:t>tahun</a:t>
            </a:r>
            <a:r>
              <a:rPr lang="en-US" sz="2000" b="1" dirty="0">
                <a:latin typeface="Arial Black" panose="020B0A04020102020204" pitchFamily="34" charset="0"/>
              </a:rPr>
              <a:t> 2008-2019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643" y="3501008"/>
            <a:ext cx="2697849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200" dirty="0" err="1">
                <a:latin typeface="Arial Black" panose="020B0A04020102020204" pitchFamily="34" charset="0"/>
              </a:rPr>
              <a:t>Isu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Krusial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Penyusunan</a:t>
            </a:r>
            <a:r>
              <a:rPr lang="en-US" sz="1200" dirty="0">
                <a:latin typeface="Arial Black" panose="020B0A04020102020204" pitchFamily="34" charset="0"/>
              </a:rPr>
              <a:t> LPPD: </a:t>
            </a:r>
          </a:p>
          <a:p>
            <a:pPr marL="342900" indent="-342900" algn="just">
              <a:buAutoNum type="arabicPeriod"/>
            </a:pPr>
            <a:r>
              <a:rPr lang="en-US" sz="1200" dirty="0">
                <a:latin typeface="Arial Black" panose="020B0A04020102020204" pitchFamily="34" charset="0"/>
              </a:rPr>
              <a:t>Manual dan </a:t>
            </a:r>
            <a:r>
              <a:rPr lang="en-US" sz="1200" dirty="0" err="1">
                <a:latin typeface="Arial Black" panose="020B0A04020102020204" pitchFamily="34" charset="0"/>
              </a:rPr>
              <a:t>memakan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waktu</a:t>
            </a:r>
            <a:r>
              <a:rPr lang="en-US" sz="1200" dirty="0">
                <a:latin typeface="Arial Black" panose="020B0A04020102020204" pitchFamily="34" charset="0"/>
              </a:rPr>
              <a:t> lama </a:t>
            </a:r>
          </a:p>
          <a:p>
            <a:pPr marL="342900" indent="-342900" algn="just">
              <a:buAutoNum type="arabicPeriod"/>
            </a:pPr>
            <a:r>
              <a:rPr lang="en-US" sz="1200" dirty="0" err="1">
                <a:latin typeface="Arial Black" panose="020B0A04020102020204" pitchFamily="34" charset="0"/>
              </a:rPr>
              <a:t>Memakan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biaya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besar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karena</a:t>
            </a:r>
            <a:r>
              <a:rPr lang="en-US" sz="1200" dirty="0">
                <a:latin typeface="Arial Black" panose="020B0A04020102020204" pitchFamily="34" charset="0"/>
              </a:rPr>
              <a:t> data </a:t>
            </a:r>
            <a:r>
              <a:rPr lang="en-US" sz="1200" dirty="0" err="1">
                <a:latin typeface="Arial Black" panose="020B0A04020102020204" pitchFamily="34" charset="0"/>
              </a:rPr>
              <a:t>harus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dikompilasi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secara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fisik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</a:p>
          <a:p>
            <a:pPr marL="342900" indent="-342900" algn="just">
              <a:buAutoNum type="arabicPeriod"/>
            </a:pPr>
            <a:r>
              <a:rPr lang="en-US" sz="1200" dirty="0">
                <a:latin typeface="Arial Black" panose="020B0A04020102020204" pitchFamily="34" charset="0"/>
              </a:rPr>
              <a:t>Masih </a:t>
            </a:r>
            <a:r>
              <a:rPr lang="en-US" sz="1200" dirty="0" err="1">
                <a:latin typeface="Arial Black" panose="020B0A04020102020204" pitchFamily="34" charset="0"/>
              </a:rPr>
              <a:t>disampaikan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dalam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bentuk</a:t>
            </a:r>
            <a:r>
              <a:rPr lang="en-US" sz="1200" dirty="0">
                <a:latin typeface="Arial Black" panose="020B0A04020102020204" pitchFamily="34" charset="0"/>
              </a:rPr>
              <a:t> hard copy</a:t>
            </a:r>
          </a:p>
          <a:p>
            <a:pPr marL="342900" indent="-342900" algn="just">
              <a:buAutoNum type="arabicPeriod"/>
            </a:pPr>
            <a:r>
              <a:rPr lang="en-US" sz="1200" dirty="0">
                <a:latin typeface="Arial Black" panose="020B0A04020102020204" pitchFamily="34" charset="0"/>
              </a:rPr>
              <a:t>Data </a:t>
            </a:r>
            <a:r>
              <a:rPr lang="en-US" sz="1200" dirty="0" err="1">
                <a:latin typeface="Arial Black" panose="020B0A04020102020204" pitchFamily="34" charset="0"/>
              </a:rPr>
              <a:t>tidak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lengkap</a:t>
            </a:r>
            <a:r>
              <a:rPr lang="en-US" sz="1200" dirty="0">
                <a:latin typeface="Arial Black" panose="020B0A04020102020204" pitchFamily="34" charset="0"/>
              </a:rPr>
              <a:t>/</a:t>
            </a:r>
            <a:r>
              <a:rPr lang="en-US" sz="1200" dirty="0" err="1">
                <a:latin typeface="Arial Black" panose="020B0A04020102020204" pitchFamily="34" charset="0"/>
              </a:rPr>
              <a:t>akurat</a:t>
            </a:r>
            <a:endParaRPr lang="en-US" sz="1200" dirty="0">
              <a:latin typeface="Arial Black" panose="020B0A040201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sz="1200" dirty="0" err="1">
                <a:latin typeface="Arial Black" panose="020B0A04020102020204" pitchFamily="34" charset="0"/>
              </a:rPr>
              <a:t>Perbedaan</a:t>
            </a:r>
            <a:r>
              <a:rPr lang="en-US" sz="1200" dirty="0">
                <a:latin typeface="Arial Black" panose="020B0A04020102020204" pitchFamily="34" charset="0"/>
              </a:rPr>
              <a:t> data yang </a:t>
            </a:r>
            <a:r>
              <a:rPr lang="en-US" sz="1200" dirty="0" err="1">
                <a:latin typeface="Arial Black" panose="020B0A04020102020204" pitchFamily="34" charset="0"/>
              </a:rPr>
              <a:t>disampaikan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dalam</a:t>
            </a:r>
            <a:r>
              <a:rPr lang="en-US" sz="1200" dirty="0">
                <a:latin typeface="Arial Black" panose="020B0A04020102020204" pitchFamily="34" charset="0"/>
              </a:rPr>
              <a:t> LPPD </a:t>
            </a:r>
            <a:r>
              <a:rPr lang="en-US" sz="1200" dirty="0" err="1">
                <a:latin typeface="Arial Black" panose="020B0A04020102020204" pitchFamily="34" charset="0"/>
              </a:rPr>
              <a:t>dengan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dokumen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pendukung</a:t>
            </a:r>
            <a:r>
              <a:rPr lang="en-US" sz="1200" dirty="0">
                <a:latin typeface="Arial Black" panose="020B0A04020102020204" pitchFamily="34" charset="0"/>
              </a:rPr>
              <a:t> di </a:t>
            </a:r>
            <a:r>
              <a:rPr lang="en-US" sz="1200" dirty="0" err="1">
                <a:latin typeface="Arial Black" panose="020B0A04020102020204" pitchFamily="34" charset="0"/>
              </a:rPr>
              <a:t>lapangan</a:t>
            </a:r>
            <a:endParaRPr lang="en-US" sz="1200" dirty="0">
              <a:latin typeface="Arial Black" panose="020B0A04020102020204" pitchFamily="34" charset="0"/>
            </a:endParaRPr>
          </a:p>
          <a:p>
            <a:pPr algn="just"/>
            <a:endParaRPr lang="en-US" sz="1200" dirty="0">
              <a:latin typeface="Arial Black" panose="020B0A04020102020204" pitchFamily="34" charset="0"/>
            </a:endParaRPr>
          </a:p>
          <a:p>
            <a:pPr algn="just"/>
            <a:endParaRPr lang="en-US" sz="12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643" y="2924944"/>
            <a:ext cx="2697849" cy="430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LESSON LEARNED PENYUSUNAN LPPD 2008-2019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3074" y="2924944"/>
            <a:ext cx="2697849" cy="430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Arial Black" panose="020B0A04020102020204" pitchFamily="34" charset="0"/>
              </a:defRPr>
            </a:lvl1pPr>
          </a:lstStyle>
          <a:p>
            <a:r>
              <a:rPr lang="en-US" sz="1100" dirty="0"/>
              <a:t>LESSON LEARNED PELAKSANAAN EPPD 2008-2019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4951" y="2894166"/>
            <a:ext cx="269784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AMANAT PERATURAN PERUNDANGAN TERBARU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8316" y="3483594"/>
            <a:ext cx="2697849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200"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Krusial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EPPD : </a:t>
            </a:r>
          </a:p>
          <a:p>
            <a:pPr marL="228600" indent="-228600">
              <a:buAutoNum type="arabicPeriod"/>
            </a:pPr>
            <a:r>
              <a:rPr lang="en-US" dirty="0" err="1"/>
              <a:t>Memakan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daerah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Memakan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lama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dimanfaatkan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Keterbatasan</a:t>
            </a:r>
            <a:r>
              <a:rPr lang="en-US" dirty="0"/>
              <a:t> SDM </a:t>
            </a:r>
          </a:p>
          <a:p>
            <a:pPr marL="228600" indent="-228600">
              <a:buAutoNum type="arabicPeriod"/>
            </a:pPr>
            <a:r>
              <a:rPr lang="en-US" dirty="0" err="1"/>
              <a:t>Keterbatasan</a:t>
            </a:r>
            <a:r>
              <a:rPr lang="en-US" dirty="0"/>
              <a:t> </a:t>
            </a:r>
            <a:r>
              <a:rPr lang="en-US" dirty="0" err="1"/>
              <a:t>instrumen</a:t>
            </a:r>
            <a:r>
              <a:rPr lang="en-US" dirty="0"/>
              <a:t> real time analysis</a:t>
            </a:r>
          </a:p>
          <a:p>
            <a:pPr marL="228600" indent="-228600">
              <a:buAutoNum type="arabicPeriod"/>
            </a:pP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rekomendasi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EPPD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24951" y="3477228"/>
            <a:ext cx="2697849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200">
                <a:latin typeface="Arial Black" panose="020B0A04020102020204" pitchFamily="34" charset="0"/>
              </a:defRPr>
            </a:lvl1pPr>
          </a:lstStyle>
          <a:p>
            <a:pPr marL="228600" indent="-228600">
              <a:buFont typeface="+mj-lt"/>
              <a:buAutoNum type="arabicPeriod"/>
            </a:pP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kewenangan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UU 23/2014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kelembagaan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PP 18/2016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err="1"/>
              <a:t>Penyusunan</a:t>
            </a:r>
            <a:r>
              <a:rPr lang="en-US" dirty="0"/>
              <a:t> SPM </a:t>
            </a:r>
            <a:r>
              <a:rPr lang="en-US" dirty="0" err="1"/>
              <a:t>terbaru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PP 2/2018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Presiden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95 </a:t>
            </a:r>
            <a:r>
              <a:rPr lang="en-US" dirty="0" err="1"/>
              <a:t>Tahun</a:t>
            </a:r>
            <a:r>
              <a:rPr lang="en-US" dirty="0"/>
              <a:t> 2018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Elektronik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2643" y="1745069"/>
            <a:ext cx="2697849" cy="64633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PENYUSUNAN LPPD, LKPJ, EPPD MENGGUNAKAN </a:t>
            </a:r>
          </a:p>
          <a:p>
            <a:r>
              <a:rPr lang="en-US" dirty="0"/>
              <a:t>PP 3/2007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01330" y="1770751"/>
            <a:ext cx="2697849" cy="64633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>
                <a:latin typeface="Arial Black" panose="020B0A04020102020204" pitchFamily="34" charset="0"/>
              </a:defRPr>
            </a:lvl1pPr>
          </a:lstStyle>
          <a:p>
            <a:r>
              <a:rPr lang="en-US" sz="1200" dirty="0"/>
              <a:t>PELAKSANAAN EPPD MENGGUNAKAN PP 6/2008</a:t>
            </a:r>
          </a:p>
          <a:p>
            <a:endParaRPr lang="en-US" sz="1200" dirty="0"/>
          </a:p>
        </p:txBody>
      </p:sp>
      <p:sp>
        <p:nvSpPr>
          <p:cNvPr id="7" name="Down Arrow 6"/>
          <p:cNvSpPr/>
          <p:nvPr/>
        </p:nvSpPr>
        <p:spPr>
          <a:xfrm>
            <a:off x="2486436" y="2349746"/>
            <a:ext cx="504056" cy="77525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5395123" y="2348610"/>
            <a:ext cx="504056" cy="77525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60648"/>
            <a:ext cx="1145704" cy="11038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857" y="230401"/>
            <a:ext cx="7006455" cy="1188720"/>
          </a:xfrm>
        </p:spPr>
        <p:txBody>
          <a:bodyPr/>
          <a:lstStyle/>
          <a:p>
            <a:r>
              <a:rPr lang="en-US" sz="2000" b="1" dirty="0"/>
              <a:t>PENYUSUNAN LAPORAN PENYELENGGARAAN PEMERINTAHAN DAERAH DAN PELAKSANAAN EVALUASI PENYELENGGARAAN PEMERINTAHAN DAERAH DALAM pp 13/2019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73857" y="1690688"/>
          <a:ext cx="507098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01512" y="2200856"/>
            <a:ext cx="3138271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/>
              <a:t>Substansi</a:t>
            </a:r>
            <a:r>
              <a:rPr lang="en-US" sz="1200" dirty="0"/>
              <a:t> yang </a:t>
            </a:r>
            <a:r>
              <a:rPr lang="en-US" sz="1200" dirty="0" err="1"/>
              <a:t>diatur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PP : </a:t>
            </a:r>
          </a:p>
          <a:p>
            <a:pPr marL="342900" indent="-342900">
              <a:buAutoNum type="arabicPeriod"/>
            </a:pPr>
            <a:r>
              <a:rPr lang="en-US" sz="1200" dirty="0" err="1"/>
              <a:t>Penyusunan</a:t>
            </a:r>
            <a:r>
              <a:rPr lang="en-US" sz="1200" dirty="0"/>
              <a:t> dan </a:t>
            </a:r>
            <a:r>
              <a:rPr lang="en-US" sz="1200" dirty="0" err="1"/>
              <a:t>penyampaian</a:t>
            </a:r>
            <a:r>
              <a:rPr lang="en-US" sz="1200" dirty="0"/>
              <a:t> LPPD</a:t>
            </a:r>
          </a:p>
          <a:p>
            <a:pPr marL="342900" indent="-342900">
              <a:buAutoNum type="arabicPeriod"/>
            </a:pPr>
            <a:r>
              <a:rPr lang="en-US" sz="1200" dirty="0" err="1"/>
              <a:t>Penyusunan</a:t>
            </a:r>
            <a:r>
              <a:rPr lang="en-US" sz="1200" dirty="0"/>
              <a:t> dan </a:t>
            </a:r>
            <a:r>
              <a:rPr lang="en-US" sz="1200" dirty="0" err="1"/>
              <a:t>penyampaian</a:t>
            </a:r>
            <a:r>
              <a:rPr lang="en-US" sz="1200" dirty="0"/>
              <a:t> LKPJ</a:t>
            </a:r>
          </a:p>
          <a:p>
            <a:pPr marL="342900" indent="-342900">
              <a:buAutoNum type="arabicPeriod"/>
            </a:pPr>
            <a:r>
              <a:rPr lang="en-US" sz="1200" dirty="0" err="1"/>
              <a:t>Penyusunan</a:t>
            </a:r>
            <a:r>
              <a:rPr lang="en-US" sz="1200" dirty="0"/>
              <a:t> dan </a:t>
            </a:r>
            <a:r>
              <a:rPr lang="en-US" sz="1200" dirty="0" err="1"/>
              <a:t>penyampaian</a:t>
            </a:r>
            <a:r>
              <a:rPr lang="en-US" sz="1200" dirty="0"/>
              <a:t> RLPPD</a:t>
            </a:r>
          </a:p>
          <a:p>
            <a:pPr marL="342900" indent="-342900">
              <a:buAutoNum type="arabicPeriod"/>
            </a:pPr>
            <a:r>
              <a:rPr lang="en-US" sz="1200" dirty="0" err="1"/>
              <a:t>Pelaksanaan</a:t>
            </a:r>
            <a:r>
              <a:rPr lang="en-US" sz="1200" dirty="0"/>
              <a:t> EPPD </a:t>
            </a:r>
          </a:p>
          <a:p>
            <a:pPr marL="342900" indent="-342900">
              <a:buAutoNum type="arabicPeriod"/>
            </a:pPr>
            <a:r>
              <a:rPr lang="en-US" sz="1200" dirty="0" err="1"/>
              <a:t>Tindak</a:t>
            </a:r>
            <a:r>
              <a:rPr lang="en-US" sz="1200" dirty="0"/>
              <a:t> </a:t>
            </a:r>
            <a:r>
              <a:rPr lang="en-US" sz="1200" dirty="0" err="1"/>
              <a:t>lanjut</a:t>
            </a:r>
            <a:r>
              <a:rPr lang="en-US" sz="1200" dirty="0"/>
              <a:t> EPPD</a:t>
            </a:r>
          </a:p>
          <a:p>
            <a:pPr marL="342900" indent="-342900">
              <a:buAutoNum type="arabicPeriod"/>
            </a:pPr>
            <a:r>
              <a:rPr lang="en-US" sz="1200" dirty="0"/>
              <a:t>Pembangunan </a:t>
            </a:r>
            <a:r>
              <a:rPr lang="en-US" sz="1200" dirty="0" err="1"/>
              <a:t>Sistem</a:t>
            </a:r>
            <a:r>
              <a:rPr lang="en-US" sz="1200" dirty="0"/>
              <a:t> </a:t>
            </a:r>
            <a:r>
              <a:rPr lang="en-US" sz="1200" dirty="0" err="1"/>
              <a:t>Informasi</a:t>
            </a:r>
            <a:r>
              <a:rPr lang="en-US" sz="1200" dirty="0"/>
              <a:t> e-</a:t>
            </a:r>
            <a:r>
              <a:rPr lang="en-US" sz="1200" dirty="0" err="1"/>
              <a:t>lppd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e-</a:t>
            </a:r>
            <a:r>
              <a:rPr lang="en-US" sz="1200" dirty="0" err="1"/>
              <a:t>eppd</a:t>
            </a:r>
            <a:endParaRPr lang="en-US" sz="1200" dirty="0"/>
          </a:p>
        </p:txBody>
      </p:sp>
      <p:sp>
        <p:nvSpPr>
          <p:cNvPr id="8" name="Arrow: Chevron 7"/>
          <p:cNvSpPr/>
          <p:nvPr/>
        </p:nvSpPr>
        <p:spPr>
          <a:xfrm rot="10800000">
            <a:off x="5361185" y="2656640"/>
            <a:ext cx="436418" cy="658091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1512" y="4491652"/>
            <a:ext cx="3138271" cy="15465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50" dirty="0" err="1"/>
              <a:t>Substansi</a:t>
            </a:r>
            <a:r>
              <a:rPr lang="en-US" sz="1050" dirty="0"/>
              <a:t> yang </a:t>
            </a:r>
            <a:r>
              <a:rPr lang="en-US" sz="1050" dirty="0" err="1"/>
              <a:t>diatur</a:t>
            </a:r>
            <a:r>
              <a:rPr lang="en-US" sz="1050" dirty="0"/>
              <a:t> </a:t>
            </a:r>
            <a:r>
              <a:rPr lang="en-US" sz="1050" dirty="0" err="1"/>
              <a:t>dalam</a:t>
            </a:r>
            <a:r>
              <a:rPr lang="en-US" sz="1050" dirty="0"/>
              <a:t> </a:t>
            </a:r>
            <a:r>
              <a:rPr lang="en-US" sz="1050" dirty="0" err="1"/>
              <a:t>Permendagri</a:t>
            </a:r>
            <a:r>
              <a:rPr lang="en-US" sz="1050" dirty="0"/>
              <a:t> : </a:t>
            </a:r>
          </a:p>
          <a:p>
            <a:pPr marL="342900" indent="-342900">
              <a:buAutoNum type="arabicPeriod"/>
            </a:pPr>
            <a:r>
              <a:rPr lang="en-US" sz="1050" dirty="0" err="1"/>
              <a:t>Sistematika</a:t>
            </a:r>
            <a:r>
              <a:rPr lang="en-US" sz="1050" dirty="0"/>
              <a:t> dan tata </a:t>
            </a:r>
            <a:r>
              <a:rPr lang="en-US" sz="1050" dirty="0" err="1"/>
              <a:t>cara</a:t>
            </a:r>
            <a:r>
              <a:rPr lang="en-US" sz="1050" dirty="0"/>
              <a:t> </a:t>
            </a:r>
            <a:r>
              <a:rPr lang="en-US" sz="1050" dirty="0" err="1"/>
              <a:t>penyusunan</a:t>
            </a:r>
            <a:r>
              <a:rPr lang="en-US" sz="1050" dirty="0"/>
              <a:t> LPPD</a:t>
            </a:r>
          </a:p>
          <a:p>
            <a:pPr marL="342900" indent="-342900">
              <a:buAutoNum type="arabicPeriod"/>
            </a:pPr>
            <a:r>
              <a:rPr lang="en-US" sz="1050" dirty="0" err="1"/>
              <a:t>Sistematika</a:t>
            </a:r>
            <a:r>
              <a:rPr lang="en-US" sz="1050" dirty="0"/>
              <a:t> dan tata </a:t>
            </a:r>
            <a:r>
              <a:rPr lang="en-US" sz="1050" dirty="0" err="1"/>
              <a:t>cara</a:t>
            </a:r>
            <a:r>
              <a:rPr lang="en-US" sz="1050" dirty="0"/>
              <a:t> </a:t>
            </a:r>
            <a:r>
              <a:rPr lang="en-US" sz="1050" dirty="0" err="1"/>
              <a:t>penyusunan</a:t>
            </a:r>
            <a:r>
              <a:rPr lang="en-US" sz="1050" dirty="0"/>
              <a:t> LKPJ</a:t>
            </a:r>
          </a:p>
          <a:p>
            <a:pPr marL="342900" indent="-342900">
              <a:buAutoNum type="arabicPeriod"/>
            </a:pPr>
            <a:r>
              <a:rPr lang="en-US" sz="1050" dirty="0" err="1"/>
              <a:t>Sistematika</a:t>
            </a:r>
            <a:r>
              <a:rPr lang="en-US" sz="1050" dirty="0"/>
              <a:t> dan tata </a:t>
            </a:r>
            <a:r>
              <a:rPr lang="en-US" sz="1050" dirty="0" err="1"/>
              <a:t>cara</a:t>
            </a:r>
            <a:r>
              <a:rPr lang="en-US" sz="1050" dirty="0"/>
              <a:t> </a:t>
            </a:r>
            <a:r>
              <a:rPr lang="en-US" sz="1050" dirty="0" err="1"/>
              <a:t>penyusunan</a:t>
            </a:r>
            <a:r>
              <a:rPr lang="en-US" sz="1050" dirty="0"/>
              <a:t> RLPPD</a:t>
            </a:r>
          </a:p>
          <a:p>
            <a:pPr marL="342900" indent="-342900">
              <a:buAutoNum type="arabicPeriod"/>
            </a:pPr>
            <a:r>
              <a:rPr lang="en-US" sz="1050" dirty="0" err="1"/>
              <a:t>Penilaian</a:t>
            </a:r>
            <a:r>
              <a:rPr lang="en-US" sz="1050" dirty="0"/>
              <a:t> </a:t>
            </a:r>
            <a:r>
              <a:rPr lang="en-US" sz="1050" dirty="0" err="1"/>
              <a:t>kinerja</a:t>
            </a:r>
            <a:r>
              <a:rPr lang="en-US" sz="1050" dirty="0"/>
              <a:t> </a:t>
            </a:r>
            <a:r>
              <a:rPr lang="en-US" sz="1050" dirty="0" err="1"/>
              <a:t>dalam</a:t>
            </a:r>
            <a:r>
              <a:rPr lang="en-US" sz="1050" dirty="0"/>
              <a:t> EPPD</a:t>
            </a:r>
          </a:p>
          <a:p>
            <a:pPr marL="800100" lvl="1" indent="-342900">
              <a:buAutoNum type="arabicPeriod"/>
            </a:pPr>
            <a:r>
              <a:rPr lang="en-US" sz="1050" dirty="0" err="1"/>
              <a:t>Metode</a:t>
            </a:r>
            <a:r>
              <a:rPr lang="en-US" sz="1050" dirty="0"/>
              <a:t> </a:t>
            </a:r>
            <a:r>
              <a:rPr lang="en-US" sz="1050" dirty="0" err="1"/>
              <a:t>penilaian</a:t>
            </a:r>
            <a:r>
              <a:rPr lang="en-US" sz="1050" dirty="0"/>
              <a:t> </a:t>
            </a:r>
            <a:r>
              <a:rPr lang="en-US" sz="1050" dirty="0" err="1"/>
              <a:t>kinerja</a:t>
            </a:r>
            <a:r>
              <a:rPr lang="en-US" sz="1050" dirty="0"/>
              <a:t> </a:t>
            </a:r>
          </a:p>
          <a:p>
            <a:pPr marL="800100" lvl="1" indent="-342900">
              <a:buAutoNum type="arabicPeriod"/>
            </a:pPr>
            <a:r>
              <a:rPr lang="en-US" sz="1050" dirty="0" err="1"/>
              <a:t>Indikator</a:t>
            </a:r>
            <a:r>
              <a:rPr lang="en-US" sz="1050" dirty="0"/>
              <a:t> </a:t>
            </a:r>
            <a:r>
              <a:rPr lang="en-US" sz="1050" dirty="0" err="1"/>
              <a:t>Kinerja</a:t>
            </a:r>
            <a:r>
              <a:rPr lang="en-US" sz="1050" dirty="0"/>
              <a:t> </a:t>
            </a:r>
            <a:r>
              <a:rPr lang="en-US" sz="1050" dirty="0" err="1"/>
              <a:t>Kunci</a:t>
            </a:r>
            <a:endParaRPr lang="en-US" sz="1050" dirty="0"/>
          </a:p>
          <a:p>
            <a:pPr marL="342900" indent="-342900">
              <a:buAutoNum type="arabicPeriod"/>
            </a:pPr>
            <a:r>
              <a:rPr lang="en-US" sz="1050" dirty="0"/>
              <a:t>Pembangunan </a:t>
            </a:r>
            <a:r>
              <a:rPr lang="en-US" sz="1050" dirty="0" err="1"/>
              <a:t>Sistem</a:t>
            </a:r>
            <a:r>
              <a:rPr lang="en-US" sz="1050" dirty="0"/>
              <a:t> </a:t>
            </a:r>
            <a:r>
              <a:rPr lang="en-US" sz="1050" dirty="0" err="1"/>
              <a:t>Informasi</a:t>
            </a:r>
            <a:endParaRPr lang="en-US" sz="1050" dirty="0"/>
          </a:p>
        </p:txBody>
      </p:sp>
      <p:sp>
        <p:nvSpPr>
          <p:cNvPr id="10" name="Arrow: Chevron 9"/>
          <p:cNvSpPr/>
          <p:nvPr/>
        </p:nvSpPr>
        <p:spPr>
          <a:xfrm rot="10800000">
            <a:off x="5362738" y="4935894"/>
            <a:ext cx="436418" cy="658091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890" y="4337765"/>
            <a:ext cx="2784456" cy="18697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50" dirty="0" err="1"/>
              <a:t>Memperhatikan</a:t>
            </a:r>
            <a:r>
              <a:rPr lang="en-US" sz="1050" dirty="0"/>
              <a:t> : </a:t>
            </a:r>
          </a:p>
          <a:p>
            <a:pPr marL="342900" indent="-342900">
              <a:buAutoNum type="arabicPeriod"/>
            </a:pPr>
            <a:r>
              <a:rPr lang="en-US" sz="1050" dirty="0"/>
              <a:t>PP 8/2016 </a:t>
            </a:r>
            <a:r>
              <a:rPr lang="en-US" sz="1050" dirty="0" err="1"/>
              <a:t>tentang</a:t>
            </a:r>
            <a:r>
              <a:rPr lang="en-US" sz="1050" dirty="0"/>
              <a:t> </a:t>
            </a:r>
            <a:r>
              <a:rPr lang="en-US" sz="1050" dirty="0" err="1"/>
              <a:t>Perangkat</a:t>
            </a:r>
            <a:r>
              <a:rPr lang="en-US" sz="1050" dirty="0"/>
              <a:t> Daerah</a:t>
            </a:r>
          </a:p>
          <a:p>
            <a:pPr marL="342900" indent="-342900">
              <a:buAutoNum type="arabicPeriod"/>
            </a:pPr>
            <a:r>
              <a:rPr lang="en-US" sz="1050" dirty="0"/>
              <a:t>PP 12/2017 </a:t>
            </a:r>
            <a:r>
              <a:rPr lang="en-US" sz="1050" dirty="0" err="1"/>
              <a:t>tentang</a:t>
            </a:r>
            <a:r>
              <a:rPr lang="en-US" sz="1050" dirty="0"/>
              <a:t> </a:t>
            </a:r>
            <a:r>
              <a:rPr lang="en-US" sz="1050" dirty="0" err="1"/>
              <a:t>Binwas</a:t>
            </a:r>
            <a:endParaRPr lang="en-US" sz="1050" dirty="0"/>
          </a:p>
          <a:p>
            <a:pPr marL="342900" indent="-342900">
              <a:buAutoNum type="arabicPeriod"/>
            </a:pPr>
            <a:r>
              <a:rPr lang="en-US" sz="1050" dirty="0"/>
              <a:t>PP 2/2018 </a:t>
            </a:r>
            <a:r>
              <a:rPr lang="en-US" sz="1050" dirty="0" err="1"/>
              <a:t>tentang</a:t>
            </a:r>
            <a:r>
              <a:rPr lang="en-US" sz="1050" dirty="0"/>
              <a:t> SPM</a:t>
            </a:r>
          </a:p>
          <a:p>
            <a:pPr marL="342900" indent="-342900">
              <a:buAutoNum type="arabicPeriod"/>
            </a:pPr>
            <a:r>
              <a:rPr lang="en-US" sz="1050" dirty="0"/>
              <a:t>PP 38/2017 </a:t>
            </a:r>
            <a:r>
              <a:rPr lang="en-US" sz="1050" dirty="0" err="1"/>
              <a:t>tentang</a:t>
            </a:r>
            <a:r>
              <a:rPr lang="en-US" sz="1050" dirty="0"/>
              <a:t> </a:t>
            </a:r>
            <a:r>
              <a:rPr lang="en-US" sz="1050" dirty="0" err="1"/>
              <a:t>Inovasi</a:t>
            </a:r>
            <a:r>
              <a:rPr lang="en-US" sz="1050" dirty="0"/>
              <a:t> Daerah</a:t>
            </a:r>
          </a:p>
          <a:p>
            <a:pPr marL="342900" indent="-342900">
              <a:buAutoNum type="arabicPeriod"/>
            </a:pPr>
            <a:r>
              <a:rPr lang="en-US" sz="1050" dirty="0" err="1"/>
              <a:t>Perpres</a:t>
            </a:r>
            <a:r>
              <a:rPr lang="en-US" sz="1050" dirty="0"/>
              <a:t> 95/2018 </a:t>
            </a:r>
            <a:r>
              <a:rPr lang="en-US" sz="1050" dirty="0" err="1"/>
              <a:t>tentang</a:t>
            </a:r>
            <a:r>
              <a:rPr lang="en-US" sz="1050" dirty="0"/>
              <a:t> SPBE</a:t>
            </a:r>
          </a:p>
          <a:p>
            <a:pPr marL="342900" indent="-342900">
              <a:buAutoNum type="arabicPeriod"/>
            </a:pPr>
            <a:r>
              <a:rPr lang="en-US" sz="1050" dirty="0" err="1"/>
              <a:t>Permendagri</a:t>
            </a:r>
            <a:r>
              <a:rPr lang="en-US" sz="1050" dirty="0"/>
              <a:t> 100/2018 </a:t>
            </a:r>
            <a:r>
              <a:rPr lang="en-US" sz="1050" dirty="0" err="1"/>
              <a:t>tentang</a:t>
            </a:r>
            <a:r>
              <a:rPr lang="en-US" sz="1050" dirty="0"/>
              <a:t> SPM </a:t>
            </a:r>
          </a:p>
          <a:p>
            <a:pPr marL="342900" indent="-342900">
              <a:buAutoNum type="arabicPeriod"/>
            </a:pPr>
            <a:r>
              <a:rPr lang="en-US" sz="1050" dirty="0" err="1"/>
              <a:t>Permendagri</a:t>
            </a:r>
            <a:r>
              <a:rPr lang="en-US" sz="1050" dirty="0"/>
              <a:t> 35/2018 </a:t>
            </a:r>
            <a:r>
              <a:rPr lang="en-US" sz="1050" dirty="0" err="1"/>
              <a:t>tentang</a:t>
            </a:r>
            <a:r>
              <a:rPr lang="en-US" sz="1050" dirty="0"/>
              <a:t> </a:t>
            </a:r>
            <a:r>
              <a:rPr lang="en-US" sz="1050" dirty="0" err="1"/>
              <a:t>Kebijakan</a:t>
            </a:r>
            <a:r>
              <a:rPr lang="en-US" sz="1050" dirty="0"/>
              <a:t> </a:t>
            </a:r>
            <a:r>
              <a:rPr lang="en-US" sz="1050" dirty="0" err="1"/>
              <a:t>Pengawasan</a:t>
            </a:r>
            <a:r>
              <a:rPr lang="en-US" sz="1050" dirty="0"/>
              <a:t> </a:t>
            </a:r>
            <a:r>
              <a:rPr lang="en-US" sz="1050" dirty="0" err="1"/>
              <a:t>Penyelenggaraan</a:t>
            </a:r>
            <a:r>
              <a:rPr lang="en-US" sz="1050" dirty="0"/>
              <a:t> </a:t>
            </a:r>
            <a:r>
              <a:rPr lang="en-US" sz="1050" dirty="0" err="1"/>
              <a:t>Pemda</a:t>
            </a:r>
            <a:r>
              <a:rPr lang="en-US" sz="1050" dirty="0"/>
              <a:t> Th. 2019</a:t>
            </a:r>
          </a:p>
          <a:p>
            <a:pPr marL="342900" indent="-342900">
              <a:buAutoNum type="arabicPeriod"/>
            </a:pPr>
            <a:r>
              <a:rPr lang="en-US" sz="1050" dirty="0" err="1"/>
              <a:t>Standar</a:t>
            </a:r>
            <a:r>
              <a:rPr lang="en-US" sz="1050" dirty="0"/>
              <a:t> </a:t>
            </a:r>
            <a:r>
              <a:rPr lang="en-US" sz="1050" dirty="0" err="1"/>
              <a:t>Teknis</a:t>
            </a:r>
            <a:r>
              <a:rPr lang="en-US" sz="1050" dirty="0"/>
              <a:t> SPM </a:t>
            </a:r>
            <a:r>
              <a:rPr lang="en-US" sz="1050" dirty="0" err="1"/>
              <a:t>dari</a:t>
            </a:r>
            <a:r>
              <a:rPr lang="en-US" sz="1050" dirty="0"/>
              <a:t> KL </a:t>
            </a:r>
            <a:r>
              <a:rPr lang="en-US" sz="1050" dirty="0" err="1"/>
              <a:t>terkait</a:t>
            </a:r>
            <a:r>
              <a:rPr lang="en-US" sz="1050" dirty="0"/>
              <a:t> </a:t>
            </a:r>
          </a:p>
        </p:txBody>
      </p:sp>
      <p:sp>
        <p:nvSpPr>
          <p:cNvPr id="12" name="Arrow: Chevron 11"/>
          <p:cNvSpPr/>
          <p:nvPr/>
        </p:nvSpPr>
        <p:spPr>
          <a:xfrm>
            <a:off x="2993733" y="4935894"/>
            <a:ext cx="436418" cy="658091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75107" y="1747309"/>
            <a:ext cx="3138271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Lesson Learned LPPD-EPPD</a:t>
            </a:r>
          </a:p>
        </p:txBody>
      </p:sp>
      <p:sp>
        <p:nvSpPr>
          <p:cNvPr id="14" name="Arrow: Chevron 7"/>
          <p:cNvSpPr/>
          <p:nvPr/>
        </p:nvSpPr>
        <p:spPr>
          <a:xfrm rot="5400000">
            <a:off x="4226033" y="1940486"/>
            <a:ext cx="436418" cy="658091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60648"/>
            <a:ext cx="1361728" cy="11584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6711280" cy="1054394"/>
          </a:xfrm>
        </p:spPr>
        <p:txBody>
          <a:bodyPr/>
          <a:lstStyle/>
          <a:p>
            <a:r>
              <a:rPr lang="en-US" sz="2800" dirty="0"/>
              <a:t>LPPD, </a:t>
            </a:r>
            <a:r>
              <a:rPr lang="en-US" sz="2800" dirty="0" err="1"/>
              <a:t>LKPj</a:t>
            </a:r>
            <a:r>
              <a:rPr lang="en-US" sz="2800" dirty="0"/>
              <a:t>, RLPPD dan </a:t>
            </a:r>
            <a:r>
              <a:rPr lang="en-US" sz="2800" dirty="0" err="1"/>
              <a:t>eppd</a:t>
            </a:r>
            <a:r>
              <a:rPr lang="en-US" sz="2800" dirty="0"/>
              <a:t> DALAM KONTEKS PP 13 TAHUN 2019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381000" y="1844824"/>
          <a:ext cx="8381260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433736" cy="114959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