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2"/>
  </p:notesMasterIdLst>
  <p:sldIdLst>
    <p:sldId id="257" r:id="rId2"/>
    <p:sldId id="270" r:id="rId3"/>
    <p:sldId id="259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33" r:id="rId14"/>
    <p:sldId id="297" r:id="rId15"/>
    <p:sldId id="324" r:id="rId16"/>
    <p:sldId id="321" r:id="rId17"/>
    <p:sldId id="334" r:id="rId18"/>
    <p:sldId id="299" r:id="rId19"/>
    <p:sldId id="316" r:id="rId20"/>
    <p:sldId id="317" r:id="rId21"/>
    <p:sldId id="318" r:id="rId22"/>
    <p:sldId id="325" r:id="rId23"/>
    <p:sldId id="326" r:id="rId24"/>
    <p:sldId id="331" r:id="rId25"/>
    <p:sldId id="327" r:id="rId26"/>
    <p:sldId id="328" r:id="rId27"/>
    <p:sldId id="329" r:id="rId28"/>
    <p:sldId id="330" r:id="rId29"/>
    <p:sldId id="305" r:id="rId30"/>
    <p:sldId id="30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281" autoAdjust="0"/>
  </p:normalViewPr>
  <p:slideViewPr>
    <p:cSldViewPr snapToGrid="0">
      <p:cViewPr varScale="1">
        <p:scale>
          <a:sx n="68" d="100"/>
          <a:sy n="68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9729F-C643-44FF-99E7-BD7733231A2E}" type="datetimeFigureOut">
              <a:rPr lang="en-ID" smtClean="0"/>
              <a:pPr/>
              <a:t>03/12/2020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D925E-3F58-4155-8E7D-4457482A690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563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0280" indent="-3270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08123" indent="-261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1373" indent="-261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4622" indent="-261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77871" indent="-261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401121" indent="-261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24370" indent="-261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47619" indent="-261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6844C-A9F6-4168-A93F-ACC026ACB0C3}" type="slidenum">
              <a:rPr kumimoji="0" lang="en-US" altLang="id-ID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id-ID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9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D925E-3F58-4155-8E7D-4457482A690C}" type="slidenum">
              <a:rPr lang="en-ID" smtClean="0"/>
              <a:pPr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195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D925E-3F58-4155-8E7D-4457482A690C}" type="slidenum">
              <a:rPr lang="en-ID" smtClean="0"/>
              <a:pPr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470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AC001-F9F8-4F90-BD54-8C207DA31DA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21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EF6CB-C50F-488A-99E7-79215D4B1CC0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9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1" descr="stuff">
            <a:extLst>
              <a:ext uri="{FF2B5EF4-FFF2-40B4-BE49-F238E27FC236}">
                <a16:creationId xmlns:a16="http://schemas.microsoft.com/office/drawing/2014/main" xmlns="" id="{82EF9DF6-0C09-4141-9746-A5E2B5A1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xmlns="" id="{4959BD8A-95F9-418E-A1CC-45335BF2D9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13527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www.company.com</a:t>
            </a:r>
            <a:endParaRPr lang="fr-FR" altLang="en-US" sz="1000"/>
          </a:p>
        </p:txBody>
      </p:sp>
    </p:spTree>
    <p:extLst>
      <p:ext uri="{BB962C8B-B14F-4D97-AF65-F5344CB8AC3E}">
        <p14:creationId xmlns:p14="http://schemas.microsoft.com/office/powerpoint/2010/main" val="85900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0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3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6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922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0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2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2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1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7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2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8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2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6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1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20" descr="stuff">
            <a:extLst>
              <a:ext uri="{FF2B5EF4-FFF2-40B4-BE49-F238E27FC236}">
                <a16:creationId xmlns:a16="http://schemas.microsoft.com/office/drawing/2014/main" xmlns="" id="{1C799448-B1AE-4893-B5D3-D310E693AE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3">
            <a:extLst>
              <a:ext uri="{FF2B5EF4-FFF2-40B4-BE49-F238E27FC236}">
                <a16:creationId xmlns:a16="http://schemas.microsoft.com/office/drawing/2014/main" xmlns="" id="{6C55E873-8C9F-4B20-B4E7-3B7E19D4AF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4055C0E-DEB5-465B-8DE1-ED93A89BD0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13527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www.company.com</a:t>
            </a:r>
            <a:endParaRPr lang="fr-FR" altLang="en-US" sz="1000"/>
          </a:p>
        </p:txBody>
      </p:sp>
      <p:sp>
        <p:nvSpPr>
          <p:cNvPr id="21" name="Oval 23">
            <a:extLst>
              <a:ext uri="{FF2B5EF4-FFF2-40B4-BE49-F238E27FC236}">
                <a16:creationId xmlns:a16="http://schemas.microsoft.com/office/drawing/2014/main" xmlns="" id="{05023828-2EF8-424C-982F-3088620AF8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3514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000"/>
          </a:p>
        </p:txBody>
      </p:sp>
      <p:sp>
        <p:nvSpPr>
          <p:cNvPr id="22" name="Oval 24">
            <a:extLst>
              <a:ext uri="{FF2B5EF4-FFF2-40B4-BE49-F238E27FC236}">
                <a16:creationId xmlns:a16="http://schemas.microsoft.com/office/drawing/2014/main" xmlns="" id="{DBE55166-35CE-4883-9429-49BAB50649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000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xmlns="" id="{3E5B88D0-8FC9-41E5-938E-B00572D1D8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54339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000"/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xmlns="" id="{65BB8B0F-7FD7-4D5C-9D80-7F0DC5E3E2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000"/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xmlns="" id="{82870EF2-4B34-4FF5-A1F7-359D494609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75164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000"/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xmlns="" id="{BBA3E596-40FA-4A23-9801-B3A8142519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000"/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xmlns="" id="{F9E2676E-B1AA-42FD-859C-1E8D37AB9B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000"/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xmlns="" id="{2AD879B0-4B97-4568-A7C3-EA9019FBB5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57989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000"/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xmlns="" id="{5C8D014D-7519-4E1E-9D20-B486B90003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000"/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xmlns="" id="{E3D64FE2-8C8D-49A0-A0BD-2392DB0D12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000"/>
          </a:p>
        </p:txBody>
      </p:sp>
    </p:spTree>
    <p:extLst>
      <p:ext uri="{BB962C8B-B14F-4D97-AF65-F5344CB8AC3E}">
        <p14:creationId xmlns:p14="http://schemas.microsoft.com/office/powerpoint/2010/main" val="60878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4135" y="954663"/>
            <a:ext cx="5377786" cy="230669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MEMBANGUN KESADARAN SELURUH ELEMEN BANGSA DALAM BUDAYA ANTI KORUPSI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2472" y="4577046"/>
            <a:ext cx="5229390" cy="1610615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id-ID" sz="2900" dirty="0">
                <a:solidFill>
                  <a:schemeClr val="accent5">
                    <a:lumMod val="10000"/>
                  </a:schemeClr>
                </a:solidFill>
                <a:latin typeface="Arial Rounded MT Bold" pitchFamily="34" charset="0"/>
              </a:rPr>
              <a:t>DISAMPAIKAN OLEH :</a:t>
            </a:r>
          </a:p>
          <a:p>
            <a:pPr algn="ctr">
              <a:lnSpc>
                <a:spcPct val="110000"/>
              </a:lnSpc>
            </a:pPr>
            <a:r>
              <a:rPr lang="en-US" sz="4400" dirty="0">
                <a:solidFill>
                  <a:srgbClr val="C00000"/>
                </a:solidFill>
                <a:latin typeface="Arial Rounded MT Bold" pitchFamily="34" charset="0"/>
              </a:rPr>
              <a:t>BAMBANG PANCA WAHYUDI HARIADI, S.H., M.H.</a:t>
            </a:r>
            <a:endParaRPr lang="id-ID" sz="4400" dirty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id-ID" sz="29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KEPALA</a:t>
            </a:r>
            <a:r>
              <a:rPr lang="en-GB" sz="29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d-ID" sz="29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KEJAKSAAN NEGERI</a:t>
            </a:r>
            <a:r>
              <a:rPr lang="en-GB" sz="29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KOTA MADIUN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3111314" cy="685799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61A7FD75-1159-48BF-9F30-385B53CF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" y="70342"/>
            <a:ext cx="1885509" cy="16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EC736F0-B42A-4B10-A622-81605A6E6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srgbClr val="0070C0"/>
                </a:solidFill>
              </a:rPr>
              <a:t>KEJAKSAAN NEGERI</a:t>
            </a:r>
            <a:r>
              <a:rPr lang="en-GB" sz="1200" dirty="0">
                <a:solidFill>
                  <a:srgbClr val="0070C0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6F4A8-05F4-475E-840A-C48F9B20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143" y="238125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BENTURAN KEPENTINGAN DALAM PENGADAAN</a:t>
            </a:r>
            <a:endParaRPr lang="en-ID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DA0B0-EB5E-4B08-A706-F0D87C5CD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2075"/>
            <a:ext cx="8515350" cy="4953000"/>
          </a:xfrm>
        </p:spPr>
        <p:txBody>
          <a:bodyPr>
            <a:normAutofit/>
          </a:bodyPr>
          <a:lstStyle/>
          <a:p>
            <a:pPr marL="457200" indent="-6350">
              <a:spcBef>
                <a:spcPct val="20000"/>
              </a:spcBef>
              <a:tabLst>
                <a:tab pos="863600" algn="l"/>
              </a:tabLst>
            </a:pPr>
            <a:r>
              <a:rPr lang="en-US" sz="2500" b="1" dirty="0" err="1">
                <a:solidFill>
                  <a:srgbClr val="CC3300"/>
                </a:solidFill>
                <a:latin typeface="Arial Rounded MT Bold" pitchFamily="34" charset="0"/>
              </a:rPr>
              <a:t>Pasal</a:t>
            </a:r>
            <a:r>
              <a:rPr lang="en-US" sz="2500" b="1" dirty="0">
                <a:solidFill>
                  <a:srgbClr val="CC3300"/>
                </a:solidFill>
                <a:latin typeface="Arial Rounded MT Bold" pitchFamily="34" charset="0"/>
              </a:rPr>
              <a:t> 12 </a:t>
            </a:r>
            <a:r>
              <a:rPr lang="en-US" sz="2500" b="1" dirty="0" err="1">
                <a:solidFill>
                  <a:srgbClr val="CC3300"/>
                </a:solidFill>
                <a:latin typeface="Arial Rounded MT Bold" pitchFamily="34" charset="0"/>
              </a:rPr>
              <a:t>huruf</a:t>
            </a:r>
            <a:r>
              <a:rPr lang="en-US" sz="2500" b="1" dirty="0">
                <a:solidFill>
                  <a:srgbClr val="CC3300"/>
                </a:solidFill>
                <a:latin typeface="Arial Rounded MT Bold" pitchFamily="34" charset="0"/>
              </a:rPr>
              <a:t> </a:t>
            </a:r>
            <a:r>
              <a:rPr lang="en-US" sz="2500" b="1" dirty="0" err="1">
                <a:solidFill>
                  <a:srgbClr val="CC3300"/>
                </a:solidFill>
                <a:latin typeface="Arial Rounded MT Bold" pitchFamily="34" charset="0"/>
              </a:rPr>
              <a:t>i</a:t>
            </a:r>
            <a:endParaRPr lang="en-US" sz="2500" b="1" dirty="0">
              <a:solidFill>
                <a:srgbClr val="CC3300"/>
              </a:solidFill>
              <a:latin typeface="Arial Rounded MT Bold" pitchFamily="34" charset="0"/>
            </a:endParaRPr>
          </a:p>
          <a:p>
            <a:pPr marL="0" indent="0" algn="just">
              <a:spcBef>
                <a:spcPct val="20000"/>
              </a:spcBef>
              <a:buNone/>
              <a:tabLst>
                <a:tab pos="863600" algn="l"/>
              </a:tabLst>
            </a:pP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Didenda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pidana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penjara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seumur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hidup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penjara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paling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singkat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4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dan paling lama 20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pidana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denda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paling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sedikit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Rp</a:t>
            </a:r>
            <a:r>
              <a:rPr lang="id-ID" sz="2400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200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juta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dan paling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banyak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Rp</a:t>
            </a:r>
            <a:r>
              <a:rPr lang="id-ID" sz="2400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1miliar :</a:t>
            </a:r>
          </a:p>
          <a:p>
            <a:pPr marL="1028700" lvl="1" indent="-457200" algn="just">
              <a:spcBef>
                <a:spcPct val="20000"/>
              </a:spcBef>
              <a:buFontTx/>
              <a:buChar char="–"/>
              <a:tabLst>
                <a:tab pos="86360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Pegawai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negeri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penyelenggara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negara;</a:t>
            </a:r>
          </a:p>
          <a:p>
            <a:pPr marL="1028700" lvl="1" indent="-457200" algn="just">
              <a:spcBef>
                <a:spcPct val="20000"/>
              </a:spcBef>
              <a:buFontTx/>
              <a:buChar char="–"/>
              <a:tabLst>
                <a:tab pos="86360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sengaja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;</a:t>
            </a:r>
          </a:p>
          <a:p>
            <a:pPr marL="1028700" lvl="1" indent="-457200" algn="just">
              <a:spcBef>
                <a:spcPct val="20000"/>
              </a:spcBef>
              <a:buFontTx/>
              <a:buChar char="–"/>
              <a:tabLst>
                <a:tab pos="863600" algn="l"/>
              </a:tabLst>
            </a:pPr>
            <a:r>
              <a:rPr lang="fi-FI" altLang="ko-KR" sz="2400" dirty="0">
                <a:solidFill>
                  <a:schemeClr val="tx1"/>
                </a:solidFill>
                <a:latin typeface="Arial Rounded MT Bold" pitchFamily="34" charset="0"/>
              </a:rPr>
              <a:t>Langsung atau tidak langsung turut serta dalam pemborongan, pengadaan, atau persewaan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;</a:t>
            </a:r>
          </a:p>
          <a:p>
            <a:pPr marL="1028700" lvl="1" indent="-457200" algn="just">
              <a:spcBef>
                <a:spcPct val="20000"/>
              </a:spcBef>
              <a:buFontTx/>
              <a:buChar char="–"/>
              <a:tabLst>
                <a:tab pos="863600" algn="l"/>
              </a:tabLst>
            </a:pP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Pada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saat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perbuatan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seluruh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sebagian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ditugaskan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mengurus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mengawasinya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endParaRPr lang="en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57AE0E0-EA93-46C6-A1F0-005FF92BA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prstClr val="white"/>
                </a:solidFill>
              </a:rPr>
              <a:t>KEJAKSAAN NEGERI</a:t>
            </a:r>
            <a:r>
              <a:rPr lang="en-GB" sz="1200" dirty="0">
                <a:solidFill>
                  <a:prstClr val="white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90F32-823D-4C3A-B78E-475CFF96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457200"/>
            <a:ext cx="8324851" cy="122872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MENERIMA HADIAH ATAU JANJI BERHUBUNGAN DENGAN JABATAN</a:t>
            </a:r>
            <a:endParaRPr lang="en-ID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4B1C1E-D907-4E89-B34E-77874A961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771650"/>
            <a:ext cx="8543925" cy="4733925"/>
          </a:xfrm>
        </p:spPr>
        <p:txBody>
          <a:bodyPr>
            <a:normAutofit/>
          </a:bodyPr>
          <a:lstStyle/>
          <a:p>
            <a:pPr marL="231775" algn="just">
              <a:spcBef>
                <a:spcPct val="20000"/>
              </a:spcBef>
            </a:pPr>
            <a:r>
              <a:rPr lang="en-US" sz="2000" b="1" dirty="0" err="1">
                <a:solidFill>
                  <a:srgbClr val="CC0000"/>
                </a:solidFill>
                <a:latin typeface="Arial Rounded MT Bold" pitchFamily="34" charset="0"/>
              </a:rPr>
              <a:t>Pasal</a:t>
            </a:r>
            <a:r>
              <a:rPr lang="en-US" sz="2000" b="1" dirty="0">
                <a:solidFill>
                  <a:srgbClr val="CC0000"/>
                </a:solidFill>
                <a:latin typeface="Arial Rounded MT Bold" pitchFamily="34" charset="0"/>
              </a:rPr>
              <a:t> 11</a:t>
            </a:r>
          </a:p>
          <a:p>
            <a:pPr marL="508000" indent="-276225" algn="just">
              <a:buFontTx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Dipidana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pidana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penjara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paling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singkat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dan paling lama 5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pidana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denda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paling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sedikit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Rp 50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juta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dan paling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banyak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Rp 250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juta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marL="798513" indent="-290513" algn="just"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-	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Pegawai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negeri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penyelenggara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negara </a:t>
            </a:r>
          </a:p>
          <a:p>
            <a:pPr marL="798513" indent="-290513" algn="just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Arial Rounded MT Bold" pitchFamily="34" charset="0"/>
              </a:rPr>
              <a:t>- </a:t>
            </a:r>
            <a:r>
              <a:rPr lang="id-ID" sz="2000" dirty="0">
                <a:solidFill>
                  <a:srgbClr val="0000FF"/>
                </a:solidFill>
                <a:latin typeface="Arial Rounded MT Bold" pitchFamily="34" charset="0"/>
              </a:rPr>
              <a:t>	</a:t>
            </a:r>
            <a:r>
              <a:rPr lang="en-US" sz="2000" dirty="0" err="1">
                <a:solidFill>
                  <a:srgbClr val="FF0000"/>
                </a:solidFill>
                <a:latin typeface="Arial Rounded MT Bold" pitchFamily="34" charset="0"/>
              </a:rPr>
              <a:t>Menerima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Rounded MT Bold" pitchFamily="34" charset="0"/>
              </a:rPr>
              <a:t>hadiah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atau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Rounded MT Bold" pitchFamily="34" charset="0"/>
              </a:rPr>
              <a:t>janji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.</a:t>
            </a:r>
          </a:p>
          <a:p>
            <a:pPr marL="798513" indent="-290513" algn="just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>
                <a:latin typeface="Arial Rounded MT Bold" pitchFamily="34" charset="0"/>
              </a:rPr>
              <a:t>- </a:t>
            </a:r>
            <a:r>
              <a:rPr lang="id-ID" sz="2000" dirty="0">
                <a:latin typeface="Arial Rounded MT Bold" pitchFamily="34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Padahal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diketahuinya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pPr marL="798513" indent="-290513" algn="just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- </a:t>
            </a:r>
            <a:r>
              <a:rPr lang="id-ID" sz="2000" dirty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patut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diduga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bahwa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hadiah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janji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tersebut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diberikan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karena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kekuasaan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kewenangan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solidFill>
                  <a:srgbClr val="FF0000"/>
                </a:solidFill>
                <a:latin typeface="Arial Rounded MT Bold" pitchFamily="34" charset="0"/>
              </a:rPr>
              <a:t>berhubungan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Rounded MT Bold" pitchFamily="34" charset="0"/>
              </a:rPr>
              <a:t>jabatannya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menurut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pikiran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orang yang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memberikan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hadiah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janji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tersebut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hubungannya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jabatannya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endParaRPr lang="en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B07872C-D034-481D-98D4-547A36E4C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prstClr val="white"/>
                </a:solidFill>
              </a:rPr>
              <a:t>KEJAKSAAN NEGERI</a:t>
            </a:r>
            <a:r>
              <a:rPr lang="en-GB" sz="1200" dirty="0">
                <a:solidFill>
                  <a:prstClr val="white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0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C0ABD2-BB3E-48A7-A9DC-A725C865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04801"/>
            <a:ext cx="8039102" cy="93345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GRATIFIKASI</a:t>
            </a:r>
            <a:endParaRPr lang="en-ID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3F1E6C-821A-4D3A-8414-68EF8B18D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38251"/>
            <a:ext cx="8153402" cy="5010149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ct val="20000"/>
              </a:spcBef>
              <a:tabLst>
                <a:tab pos="863600" algn="l"/>
              </a:tabLst>
              <a:defRPr/>
            </a:pPr>
            <a:r>
              <a:rPr lang="en-US" sz="2400" b="1" dirty="0" err="1">
                <a:solidFill>
                  <a:srgbClr val="CC0000"/>
                </a:solidFill>
                <a:latin typeface="Arial Rounded MT Bold" pitchFamily="34" charset="0"/>
              </a:rPr>
              <a:t>Pasal</a:t>
            </a:r>
            <a:r>
              <a:rPr lang="en-US" sz="2400" b="1" dirty="0">
                <a:solidFill>
                  <a:srgbClr val="CC0000"/>
                </a:solidFill>
                <a:latin typeface="Arial Rounded MT Bold" pitchFamily="34" charset="0"/>
              </a:rPr>
              <a:t> 12B </a:t>
            </a:r>
            <a:r>
              <a:rPr lang="en-US" sz="2400" b="1" dirty="0" err="1">
                <a:solidFill>
                  <a:srgbClr val="CC0000"/>
                </a:solidFill>
                <a:latin typeface="Arial Rounded MT Bold" pitchFamily="34" charset="0"/>
              </a:rPr>
              <a:t>ayat</a:t>
            </a:r>
            <a:r>
              <a:rPr lang="en-US" sz="2400" b="1" dirty="0">
                <a:solidFill>
                  <a:srgbClr val="CC0000"/>
                </a:solidFill>
                <a:latin typeface="Arial Rounded MT Bold" pitchFamily="34" charset="0"/>
              </a:rPr>
              <a:t> (1) UU No. 20/2001</a:t>
            </a:r>
          </a:p>
          <a:p>
            <a:pPr algn="just">
              <a:lnSpc>
                <a:spcPct val="90000"/>
              </a:lnSpc>
              <a:tabLst>
                <a:tab pos="863600" algn="l"/>
              </a:tabLst>
              <a:defRPr/>
            </a:pP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gratifikasi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kepada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pegawai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negeri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penyelenggara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negara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dianggap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pemberian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suap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apabila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berhubungan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jabatannya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berlawanan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tugasnya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ketentuan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berikut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:</a:t>
            </a:r>
          </a:p>
          <a:p>
            <a:pPr marL="623888" lvl="1" indent="-392113" algn="just">
              <a:lnSpc>
                <a:spcPct val="90000"/>
              </a:lnSpc>
              <a:spcBef>
                <a:spcPct val="20000"/>
              </a:spcBef>
              <a:buFontTx/>
              <a:buAutoNum type="alphaLcPeriod"/>
              <a:tabLst>
                <a:tab pos="5667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yang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nilainya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Rp 10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juta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lebih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pembuktian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bahwa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gratifikasi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tersebut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bukan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merupakan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suap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oleh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penerima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gratifikasi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;</a:t>
            </a:r>
          </a:p>
          <a:p>
            <a:pPr marL="623888" lvl="1" indent="-392113">
              <a:lnSpc>
                <a:spcPct val="90000"/>
              </a:lnSpc>
              <a:spcBef>
                <a:spcPct val="20000"/>
              </a:spcBef>
              <a:buFontTx/>
              <a:buAutoNum type="alphaLcPeriod"/>
              <a:tabLst>
                <a:tab pos="5667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yang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nilainya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kurang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Rp 10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juta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marL="623888" lvl="1" indent="-392113">
              <a:lnSpc>
                <a:spcPct val="90000"/>
              </a:lnSpc>
              <a:spcBef>
                <a:spcPct val="20000"/>
              </a:spcBef>
              <a:tabLst>
                <a:tab pos="5667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pembuktian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bahwa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gratifikasi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tersebut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marL="623888" lvl="1" indent="-392113">
              <a:lnSpc>
                <a:spcPct val="90000"/>
              </a:lnSpc>
              <a:spcBef>
                <a:spcPct val="20000"/>
              </a:spcBef>
              <a:tabLst>
                <a:tab pos="5667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suap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oleh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penuntut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umum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endParaRPr lang="en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21825AA-57F2-4B84-B375-EE2D205F0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prstClr val="white"/>
                </a:solidFill>
              </a:rPr>
              <a:t>KEJAKSAAN NEGERI</a:t>
            </a:r>
            <a:r>
              <a:rPr lang="en-GB" sz="1200" dirty="0">
                <a:solidFill>
                  <a:prstClr val="white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64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257706"/>
            <a:ext cx="7100887" cy="57097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accent5"/>
                </a:solidFill>
              </a:rPr>
              <a:t>FAKTOR PENYEBAB KORUPSI</a:t>
            </a: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76341" y="1820863"/>
          <a:ext cx="6096000" cy="396240"/>
        </p:xfrm>
        <a:graphic>
          <a:graphicData uri="http://schemas.openxmlformats.org/drawingml/2006/table">
            <a:tbl>
              <a:tblPr firstRow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- 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Minimnya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pendidikan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agama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dan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etika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. </a:t>
                      </a:r>
                      <a:endParaRPr lang="id-ID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85868" y="2344738"/>
          <a:ext cx="6096000" cy="396240"/>
        </p:xfrm>
        <a:graphic>
          <a:graphicData uri="http://schemas.openxmlformats.org/drawingml/2006/table">
            <a:tbl>
              <a:tblPr firstRow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F0"/>
                          </a:solidFill>
                          <a:effectLst/>
                        </a:rPr>
                        <a:t>- 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  <a:effectLst/>
                        </a:rPr>
                        <a:t>Penegakan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  <a:effectLst/>
                        </a:rPr>
                        <a:t>hukum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  <a:effectLst/>
                        </a:rPr>
                        <a:t>yg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  <a:effectLst/>
                        </a:rPr>
                        <a:t>tidak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  <a:effectLst/>
                        </a:rPr>
                        <a:t>konsisten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  <a:effectLst/>
                        </a:rPr>
                        <a:t>;</a:t>
                      </a:r>
                      <a:endParaRPr lang="id-ID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95392" y="2854325"/>
          <a:ext cx="6096000" cy="396240"/>
        </p:xfrm>
        <a:graphic>
          <a:graphicData uri="http://schemas.openxmlformats.org/drawingml/2006/table">
            <a:tbl>
              <a:tblPr firstRow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- 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Penyalahgunaan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kekuasaan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/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wewenang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,;</a:t>
                      </a:r>
                      <a:endParaRPr lang="id-ID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04917" y="4021139"/>
          <a:ext cx="6096000" cy="396240"/>
        </p:xfrm>
        <a:graphic>
          <a:graphicData uri="http://schemas.openxmlformats.org/drawingml/2006/table">
            <a:tbl>
              <a:tblPr firstRow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- 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Budaya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permisif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/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serba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membolehkan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; </a:t>
                      </a:r>
                      <a:endParaRPr lang="id-ID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00154" y="3430587"/>
          <a:ext cx="6096000" cy="396240"/>
        </p:xfrm>
        <a:graphic>
          <a:graphicData uri="http://schemas.openxmlformats.org/drawingml/2006/table">
            <a:tbl>
              <a:tblPr firstRow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- 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Langkanya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 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lingkungan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  yang  anti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koruptor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;</a:t>
                      </a:r>
                      <a:endParaRPr lang="id-ID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23966" y="4525963"/>
          <a:ext cx="6096000" cy="396240"/>
        </p:xfrm>
        <a:graphic>
          <a:graphicData uri="http://schemas.openxmlformats.org/drawingml/2006/table">
            <a:tbl>
              <a:tblPr firstRow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- 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Rendahnya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pendapatan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penyelenggara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negara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;</a:t>
                      </a:r>
                      <a:endParaRPr lang="id-ID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62050" y="5092700"/>
          <a:ext cx="6853249" cy="396240"/>
        </p:xfrm>
        <a:graphic>
          <a:graphicData uri="http://schemas.openxmlformats.org/drawingml/2006/table">
            <a:tbl>
              <a:tblPr firstRow="1" bandRow="1"/>
              <a:tblGrid>
                <a:gridCol w="6853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eaLnBrk="1" hangingPunct="1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- 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Budaya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memberikan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upeti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hadiah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imbalan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jasa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;</a:t>
                      </a:r>
                      <a:endParaRPr 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1104" y="1397000"/>
          <a:ext cx="6096000" cy="396240"/>
        </p:xfrm>
        <a:graphic>
          <a:graphicData uri="http://schemas.openxmlformats.org/drawingml/2006/table">
            <a:tbl>
              <a:tblPr firstRow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B0F0"/>
                          </a:solidFill>
                        </a:rPr>
                        <a:t>-  </a:t>
                      </a:r>
                      <a:r>
                        <a:rPr lang="en-US" sz="2000" b="0" dirty="0" err="1" smtClean="0">
                          <a:solidFill>
                            <a:srgbClr val="00B0F0"/>
                          </a:solidFill>
                        </a:rPr>
                        <a:t>Dominasi</a:t>
                      </a:r>
                      <a:r>
                        <a:rPr lang="en-US" sz="2000" b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B0F0"/>
                          </a:solidFill>
                        </a:rPr>
                        <a:t>Politik</a:t>
                      </a:r>
                      <a:endParaRPr lang="id-ID" sz="2000" b="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3886200" cy="7921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2800" b="1" dirty="0">
                <a:latin typeface="Arial Rounded MT Bold" pitchFamily="34" charset="0"/>
              </a:rPr>
              <a:t>DAMPAK KORUPSI</a:t>
            </a:r>
          </a:p>
        </p:txBody>
      </p:sp>
      <p:sp>
        <p:nvSpPr>
          <p:cNvPr id="547843" name="Rectangle 3"/>
          <p:cNvSpPr>
            <a:spLocks noGrp="1"/>
          </p:cNvSpPr>
          <p:nvPr>
            <p:ph idx="1"/>
          </p:nvPr>
        </p:nvSpPr>
        <p:spPr>
          <a:xfrm>
            <a:off x="4724400" y="304800"/>
            <a:ext cx="4114800" cy="6324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31775" indent="-231775" algn="just"/>
            <a:r>
              <a:rPr lang="en-US" sz="1700" b="1" dirty="0" err="1">
                <a:latin typeface="Arial Rounded MT Bold" pitchFamily="34" charset="0"/>
              </a:rPr>
              <a:t>Pemborosan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sumber-sumber</a:t>
            </a:r>
            <a:r>
              <a:rPr lang="en-US" sz="1700" b="1" dirty="0">
                <a:latin typeface="Arial Rounded MT Bold" pitchFamily="34" charset="0"/>
              </a:rPr>
              <a:t>, modal yang </a:t>
            </a:r>
            <a:r>
              <a:rPr lang="en-US" sz="1700" b="1" dirty="0" err="1">
                <a:latin typeface="Arial Rounded MT Bold" pitchFamily="34" charset="0"/>
              </a:rPr>
              <a:t>lari</a:t>
            </a:r>
            <a:r>
              <a:rPr lang="en-US" sz="1700" b="1" dirty="0">
                <a:latin typeface="Arial Rounded MT Bold" pitchFamily="34" charset="0"/>
              </a:rPr>
              <a:t>, </a:t>
            </a:r>
            <a:r>
              <a:rPr lang="en-US" sz="1700" b="1" dirty="0" err="1">
                <a:latin typeface="Arial Rounded MT Bold" pitchFamily="34" charset="0"/>
              </a:rPr>
              <a:t>gangguan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terhadap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penanaman</a:t>
            </a:r>
            <a:r>
              <a:rPr lang="en-US" sz="1700" b="1" dirty="0">
                <a:latin typeface="Arial Rounded MT Bold" pitchFamily="34" charset="0"/>
              </a:rPr>
              <a:t> modal, </a:t>
            </a:r>
            <a:r>
              <a:rPr lang="en-US" sz="1700" b="1" dirty="0" err="1">
                <a:latin typeface="Arial Rounded MT Bold" pitchFamily="34" charset="0"/>
              </a:rPr>
              <a:t>terbuangnya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keahlian</a:t>
            </a:r>
            <a:r>
              <a:rPr lang="en-US" sz="1700" b="1" dirty="0">
                <a:latin typeface="Arial Rounded MT Bold" pitchFamily="34" charset="0"/>
              </a:rPr>
              <a:t>, </a:t>
            </a:r>
            <a:r>
              <a:rPr lang="en-US" sz="1700" b="1" dirty="0" err="1">
                <a:latin typeface="Arial Rounded MT Bold" pitchFamily="34" charset="0"/>
              </a:rPr>
              <a:t>bantuan</a:t>
            </a:r>
            <a:r>
              <a:rPr lang="en-US" sz="1700" b="1" dirty="0">
                <a:latin typeface="Arial Rounded MT Bold" pitchFamily="34" charset="0"/>
              </a:rPr>
              <a:t> yang </a:t>
            </a:r>
            <a:r>
              <a:rPr lang="en-US" sz="1700" b="1" dirty="0" err="1">
                <a:latin typeface="Arial Rounded MT Bold" pitchFamily="34" charset="0"/>
              </a:rPr>
              <a:t>lenyap</a:t>
            </a:r>
            <a:r>
              <a:rPr lang="en-US" sz="1700" b="1" dirty="0">
                <a:latin typeface="Arial Rounded MT Bold" pitchFamily="34" charset="0"/>
              </a:rPr>
              <a:t>.</a:t>
            </a:r>
          </a:p>
          <a:p>
            <a:pPr marL="231775" indent="-231775" algn="just"/>
            <a:r>
              <a:rPr lang="en-US" sz="1700" b="1" dirty="0" err="1">
                <a:latin typeface="Arial Rounded MT Bold" pitchFamily="34" charset="0"/>
              </a:rPr>
              <a:t>ketidakstabilan</a:t>
            </a:r>
            <a:r>
              <a:rPr lang="en-US" sz="1700" b="1" dirty="0">
                <a:latin typeface="Arial Rounded MT Bold" pitchFamily="34" charset="0"/>
              </a:rPr>
              <a:t>, </a:t>
            </a:r>
            <a:r>
              <a:rPr lang="en-US" sz="1700" b="1" dirty="0" err="1">
                <a:latin typeface="Arial Rounded MT Bold" pitchFamily="34" charset="0"/>
              </a:rPr>
              <a:t>revolusi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sosial</a:t>
            </a:r>
            <a:r>
              <a:rPr lang="en-US" sz="1700" b="1" dirty="0">
                <a:latin typeface="Arial Rounded MT Bold" pitchFamily="34" charset="0"/>
              </a:rPr>
              <a:t>, </a:t>
            </a:r>
            <a:r>
              <a:rPr lang="en-US" sz="1700" b="1" dirty="0" err="1">
                <a:latin typeface="Arial Rounded MT Bold" pitchFamily="34" charset="0"/>
              </a:rPr>
              <a:t>pengambilan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alih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kekuasaan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oleh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militer</a:t>
            </a:r>
            <a:r>
              <a:rPr lang="en-US" sz="1700" b="1" dirty="0">
                <a:latin typeface="Arial Rounded MT Bold" pitchFamily="34" charset="0"/>
              </a:rPr>
              <a:t>, </a:t>
            </a:r>
            <a:r>
              <a:rPr lang="en-US" sz="1700" b="1" dirty="0" err="1">
                <a:latin typeface="Arial Rounded MT Bold" pitchFamily="34" charset="0"/>
              </a:rPr>
              <a:t>menimbulkan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ketimpangan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sosial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budaya</a:t>
            </a:r>
            <a:r>
              <a:rPr lang="en-US" sz="1700" b="1" dirty="0">
                <a:latin typeface="Arial Rounded MT Bold" pitchFamily="34" charset="0"/>
              </a:rPr>
              <a:t>.</a:t>
            </a:r>
          </a:p>
          <a:p>
            <a:pPr marL="231775" indent="-231775" algn="just"/>
            <a:r>
              <a:rPr lang="en-US" sz="1700" b="1" dirty="0" err="1">
                <a:latin typeface="Arial Rounded MT Bold" pitchFamily="34" charset="0"/>
              </a:rPr>
              <a:t>pengurangan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kemampuan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aparatur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pemerintah</a:t>
            </a:r>
            <a:r>
              <a:rPr lang="en-US" sz="1700" b="1" dirty="0">
                <a:latin typeface="Arial Rounded MT Bold" pitchFamily="34" charset="0"/>
              </a:rPr>
              <a:t>, </a:t>
            </a:r>
            <a:r>
              <a:rPr lang="en-US" sz="1700" b="1" dirty="0" err="1">
                <a:latin typeface="Arial Rounded MT Bold" pitchFamily="34" charset="0"/>
              </a:rPr>
              <a:t>pengurangan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kapasitas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administrasi</a:t>
            </a:r>
            <a:r>
              <a:rPr lang="en-US" sz="1700" b="1" dirty="0">
                <a:latin typeface="Arial Rounded MT Bold" pitchFamily="34" charset="0"/>
              </a:rPr>
              <a:t>, </a:t>
            </a:r>
            <a:r>
              <a:rPr lang="en-US" sz="1700" b="1" dirty="0" err="1">
                <a:latin typeface="Arial Rounded MT Bold" pitchFamily="34" charset="0"/>
              </a:rPr>
              <a:t>hilangnya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kewibawaan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administrasi</a:t>
            </a:r>
            <a:r>
              <a:rPr lang="en-US" sz="1700" b="1" dirty="0">
                <a:latin typeface="Arial Rounded MT Bold" pitchFamily="34" charset="0"/>
              </a:rPr>
              <a:t>.</a:t>
            </a:r>
          </a:p>
          <a:p>
            <a:pPr marL="231775" indent="-231775" algn="just"/>
            <a:r>
              <a:rPr lang="en-US" sz="1700" b="1" dirty="0" err="1">
                <a:latin typeface="Arial Rounded MT Bold" pitchFamily="34" charset="0"/>
              </a:rPr>
              <a:t>Merusak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sistem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tatanan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masyarakat</a:t>
            </a:r>
            <a:endParaRPr lang="en-US" sz="1700" b="1" dirty="0">
              <a:latin typeface="Arial Rounded MT Bold" pitchFamily="34" charset="0"/>
            </a:endParaRPr>
          </a:p>
          <a:p>
            <a:pPr marL="231775" indent="-231775" algn="just"/>
            <a:r>
              <a:rPr lang="en-US" sz="1700" b="1" dirty="0" err="1">
                <a:latin typeface="Arial Rounded MT Bold" pitchFamily="34" charset="0"/>
              </a:rPr>
              <a:t>Penderitaan</a:t>
            </a:r>
            <a:r>
              <a:rPr lang="en-US" sz="1700" b="1" dirty="0">
                <a:latin typeface="Arial Rounded MT Bold" pitchFamily="34" charset="0"/>
              </a:rPr>
              <a:t>/</a:t>
            </a:r>
            <a:r>
              <a:rPr lang="en-US" sz="1700" b="1" dirty="0" err="1">
                <a:latin typeface="Arial Rounded MT Bold" pitchFamily="34" charset="0"/>
              </a:rPr>
              <a:t>Kemiskinan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sebagian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besar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masyarakat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dalam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berbagai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sektor</a:t>
            </a:r>
            <a:r>
              <a:rPr lang="en-US" sz="1700" b="1" dirty="0">
                <a:latin typeface="Arial Rounded MT Bold" pitchFamily="34" charset="0"/>
              </a:rPr>
              <a:t>.</a:t>
            </a:r>
          </a:p>
          <a:p>
            <a:pPr marL="231775" indent="-231775" algn="just"/>
            <a:r>
              <a:rPr lang="en-US" sz="1700" b="1" dirty="0" err="1">
                <a:latin typeface="Arial Rounded MT Bold" pitchFamily="34" charset="0"/>
              </a:rPr>
              <a:t>Biaya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Ekonomi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tinggi</a:t>
            </a:r>
            <a:r>
              <a:rPr lang="en-US" sz="1700" b="1" dirty="0">
                <a:latin typeface="Arial Rounded MT Bold" pitchFamily="34" charset="0"/>
              </a:rPr>
              <a:t>.</a:t>
            </a:r>
          </a:p>
          <a:p>
            <a:pPr marL="231775" indent="-231775" algn="just"/>
            <a:r>
              <a:rPr lang="en-US" sz="1700" b="1" dirty="0" err="1">
                <a:latin typeface="Arial Rounded MT Bold" pitchFamily="34" charset="0"/>
              </a:rPr>
              <a:t>Munculnya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berbagai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masalah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sosial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dalam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masyarakat</a:t>
            </a:r>
            <a:r>
              <a:rPr lang="en-US" sz="1700" b="1" dirty="0">
                <a:latin typeface="Arial Rounded MT Bold" pitchFamily="34" charset="0"/>
              </a:rPr>
              <a:t>.</a:t>
            </a:r>
          </a:p>
          <a:p>
            <a:pPr marL="231775" indent="-231775" algn="just"/>
            <a:r>
              <a:rPr lang="en-US" sz="1700" b="1" dirty="0" err="1">
                <a:latin typeface="Arial Rounded MT Bold" pitchFamily="34" charset="0"/>
              </a:rPr>
              <a:t>Sikap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frustasi</a:t>
            </a:r>
            <a:r>
              <a:rPr lang="en-US" sz="1700" b="1" dirty="0">
                <a:latin typeface="Arial Rounded MT Bold" pitchFamily="34" charset="0"/>
              </a:rPr>
              <a:t>, </a:t>
            </a:r>
            <a:r>
              <a:rPr lang="en-US" sz="1700" b="1" dirty="0" err="1">
                <a:latin typeface="Arial Rounded MT Bold" pitchFamily="34" charset="0"/>
              </a:rPr>
              <a:t>ketidakpercayaan</a:t>
            </a:r>
            <a:r>
              <a:rPr lang="en-US" sz="1700" b="1" dirty="0">
                <a:latin typeface="Arial Rounded MT Bold" pitchFamily="34" charset="0"/>
              </a:rPr>
              <a:t>, </a:t>
            </a:r>
            <a:r>
              <a:rPr lang="en-US" sz="1700" b="1" dirty="0" err="1">
                <a:latin typeface="Arial Rounded MT Bold" pitchFamily="34" charset="0"/>
              </a:rPr>
              <a:t>dan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apatis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terhadap</a:t>
            </a:r>
            <a:r>
              <a:rPr lang="en-US" sz="1700" b="1" dirty="0">
                <a:latin typeface="Arial Rounded MT Bold" pitchFamily="34" charset="0"/>
              </a:rPr>
              <a:t> </a:t>
            </a:r>
            <a:r>
              <a:rPr lang="en-US" sz="1700" b="1" dirty="0" err="1">
                <a:latin typeface="Arial Rounded MT Bold" pitchFamily="34" charset="0"/>
              </a:rPr>
              <a:t>pemerintah</a:t>
            </a:r>
            <a:r>
              <a:rPr lang="en-US" sz="1700" b="1" dirty="0">
                <a:latin typeface="Arial Rounded MT Bold" pitchFamily="34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A3180-4006-4DFC-8766-E06A88E76A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5" descr="140869_jembatan-rusak-di-lebak--bant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mase_solo\Desktop\gambar sospak\29032010_kelapa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39624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FF6EFD4-3FA5-4D70-908E-CDF5DA3B6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srgbClr val="0070C0"/>
                </a:solidFill>
              </a:rPr>
              <a:t>KEJAKSAAN NEGERI</a:t>
            </a:r>
            <a:r>
              <a:rPr lang="en-GB" sz="1200" dirty="0">
                <a:solidFill>
                  <a:srgbClr val="0070C0"/>
                </a:solidFill>
              </a:rPr>
              <a:t> KOTA MADIUN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32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359230"/>
            <a:ext cx="8305801" cy="56821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 smtClean="0">
              <a:latin typeface="Bauhaus 93" panose="04030905020B02020C02" pitchFamily="82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Bauhaus 93" panose="04030905020B02020C02" pitchFamily="82" charset="0"/>
              </a:rPr>
              <a:t>WAJARKAH KORUPSI MERUPAKAN BUDAYA?</a:t>
            </a:r>
            <a:endParaRPr lang="en-US" sz="6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046720" cy="13208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lgerian" panose="04020705040A02060702" pitchFamily="82" charset="0"/>
              </a:rPr>
              <a:t>BUDAYA</a:t>
            </a:r>
            <a:endParaRPr lang="en-US" b="1" u="sng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440" y="2160590"/>
            <a:ext cx="7802880" cy="4697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cara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berkembang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dimiliki</a:t>
            </a:r>
            <a:r>
              <a:rPr lang="en-US" sz="3200" dirty="0" smtClean="0"/>
              <a:t> </a:t>
            </a:r>
            <a:r>
              <a:rPr lang="en-US" sz="3200" dirty="0" err="1" smtClean="0"/>
              <a:t>bersama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kelompok</a:t>
            </a:r>
            <a:r>
              <a:rPr lang="en-US" sz="3200" dirty="0" smtClean="0"/>
              <a:t> orang,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diwariskan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generasi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generasi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err="1" smtClean="0"/>
              <a:t>Buddhayah</a:t>
            </a:r>
            <a:r>
              <a:rPr lang="en-US" sz="3200" dirty="0" smtClean="0"/>
              <a:t> (</a:t>
            </a:r>
            <a:r>
              <a:rPr lang="en-US" sz="3200" dirty="0" err="1" smtClean="0"/>
              <a:t>budi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akal</a:t>
            </a:r>
            <a:r>
              <a:rPr lang="en-US" sz="3200" dirty="0" smtClean="0"/>
              <a:t>) </a:t>
            </a:r>
            <a:r>
              <a:rPr lang="en-US" sz="3200" dirty="0" err="1" smtClean="0"/>
              <a:t>positif</a:t>
            </a:r>
            <a:r>
              <a:rPr lang="en-US" sz="3200" dirty="0" smtClean="0"/>
              <a:t>.</a:t>
            </a:r>
          </a:p>
          <a:p>
            <a:r>
              <a:rPr lang="en-US" sz="1600" dirty="0" smtClean="0"/>
              <a:t>(Wikipedia Bahasa Indonesia)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9245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266700"/>
            <a:ext cx="8558212" cy="776288"/>
          </a:xfrm>
        </p:spPr>
        <p:txBody>
          <a:bodyPr>
            <a:normAutofit/>
          </a:bodyPr>
          <a:lstStyle/>
          <a:p>
            <a:pPr algn="ctr"/>
            <a:r>
              <a:rPr lang="en-US" sz="3400" u="sng" dirty="0" err="1" smtClean="0">
                <a:solidFill>
                  <a:schemeClr val="tx1"/>
                </a:solidFill>
                <a:latin typeface="Berlin Sans FB" pitchFamily="34" charset="0"/>
              </a:rPr>
              <a:t>Sejarah</a:t>
            </a:r>
            <a:r>
              <a:rPr lang="en-US" sz="3400" u="sng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3400" u="sng" dirty="0" err="1" smtClean="0">
                <a:solidFill>
                  <a:schemeClr val="tx1"/>
                </a:solidFill>
                <a:latin typeface="Berlin Sans FB" pitchFamily="34" charset="0"/>
              </a:rPr>
              <a:t>Perkembangan</a:t>
            </a:r>
            <a:r>
              <a:rPr lang="en-US" sz="3400" u="sng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3400" u="sng" dirty="0" err="1" smtClean="0">
                <a:solidFill>
                  <a:schemeClr val="tx1"/>
                </a:solidFill>
                <a:latin typeface="Berlin Sans FB" pitchFamily="34" charset="0"/>
              </a:rPr>
              <a:t>Korupsi</a:t>
            </a:r>
            <a:r>
              <a:rPr lang="en-US" sz="3400" u="sng" dirty="0" smtClean="0">
                <a:solidFill>
                  <a:schemeClr val="tx1"/>
                </a:solidFill>
                <a:latin typeface="Berlin Sans FB" pitchFamily="34" charset="0"/>
              </a:rPr>
              <a:t> Di Indonesia</a:t>
            </a:r>
            <a:endParaRPr lang="id-ID" sz="3400" u="sng" dirty="0">
              <a:solidFill>
                <a:schemeClr val="tx1"/>
              </a:solidFill>
              <a:latin typeface="Berlin Sans FB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33479" y="1692275"/>
          <a:ext cx="7324734" cy="396240"/>
        </p:xfrm>
        <a:graphic>
          <a:graphicData uri="http://schemas.openxmlformats.org/drawingml/2006/table">
            <a:tbl>
              <a:tblPr firstRow="1" bandRow="1"/>
              <a:tblGrid>
                <a:gridCol w="7324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Zaman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Penjajahan</a:t>
                      </a:r>
                      <a:r>
                        <a:rPr lang="en-US" sz="2000" dirty="0" smtClean="0">
                          <a:effectLst/>
                        </a:rPr>
                        <a:t> (</a:t>
                      </a:r>
                      <a:r>
                        <a:rPr lang="en-US" sz="2000" dirty="0" err="1" smtClean="0">
                          <a:effectLst/>
                        </a:rPr>
                        <a:t>WvS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Voor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Nederlansch</a:t>
                      </a:r>
                      <a:r>
                        <a:rPr lang="en-US" sz="2000" dirty="0" smtClean="0">
                          <a:effectLst/>
                        </a:rPr>
                        <a:t> Indie 6 Mei 1872)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43006" y="2116138"/>
          <a:ext cx="7272344" cy="701040"/>
        </p:xfrm>
        <a:graphic>
          <a:graphicData uri="http://schemas.openxmlformats.org/drawingml/2006/table">
            <a:tbl>
              <a:tblPr firstRow="1" bandRow="1"/>
              <a:tblGrid>
                <a:gridCol w="7272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Zaman</a:t>
                      </a:r>
                      <a:r>
                        <a:rPr lang="en-US" sz="2000" dirty="0" smtClean="0">
                          <a:effectLst/>
                        </a:rPr>
                        <a:t> IR </a:t>
                      </a:r>
                      <a:r>
                        <a:rPr lang="en-US" sz="2000" dirty="0" err="1" smtClean="0">
                          <a:effectLst/>
                        </a:rPr>
                        <a:t>Soekarno</a:t>
                      </a:r>
                      <a:r>
                        <a:rPr lang="en-US" sz="2000" dirty="0" smtClean="0">
                          <a:effectLst/>
                        </a:rPr>
                        <a:t> 1945-1967 (</a:t>
                      </a:r>
                      <a:r>
                        <a:rPr lang="en-US" sz="2000" dirty="0" err="1" smtClean="0">
                          <a:effectLst/>
                        </a:rPr>
                        <a:t>Peraturan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Penguasa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Perang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id-ID" sz="20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effectLst/>
                        </a:rPr>
                        <a:t>   </a:t>
                      </a:r>
                      <a:r>
                        <a:rPr lang="en-US" sz="2000" dirty="0" smtClean="0">
                          <a:effectLst/>
                        </a:rPr>
                        <a:t>No: </a:t>
                      </a:r>
                      <a:r>
                        <a:rPr lang="en-US" sz="2000" dirty="0" err="1" smtClean="0">
                          <a:effectLst/>
                        </a:rPr>
                        <a:t>Prt</a:t>
                      </a:r>
                      <a:r>
                        <a:rPr lang="en-US" sz="2000" dirty="0" smtClean="0">
                          <a:effectLst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</a:rPr>
                        <a:t>Perpu</a:t>
                      </a:r>
                      <a:r>
                        <a:rPr lang="en-US" sz="2000" dirty="0" smtClean="0">
                          <a:effectLst/>
                        </a:rPr>
                        <a:t>/013/1958 &gt; UU No 24/</a:t>
                      </a:r>
                      <a:r>
                        <a:rPr lang="en-US" sz="2000" dirty="0" err="1" smtClean="0">
                          <a:effectLst/>
                        </a:rPr>
                        <a:t>Prp</a:t>
                      </a:r>
                      <a:r>
                        <a:rPr lang="en-US" sz="2000" dirty="0" smtClean="0">
                          <a:effectLst/>
                        </a:rPr>
                        <a:t>/1960.</a:t>
                      </a:r>
                      <a:endParaRPr lang="id-ID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3952" y="2768597"/>
          <a:ext cx="7234246" cy="701040"/>
        </p:xfrm>
        <a:graphic>
          <a:graphicData uri="http://schemas.openxmlformats.org/drawingml/2006/table">
            <a:tbl>
              <a:tblPr firstRow="1" bandRow="1"/>
              <a:tblGrid>
                <a:gridCol w="7234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Zaman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Soeharto</a:t>
                      </a:r>
                      <a:r>
                        <a:rPr lang="en-US" sz="2000" dirty="0" smtClean="0">
                          <a:effectLst/>
                        </a:rPr>
                        <a:t> 1968-1998 (UU N0 3/71) (Tim </a:t>
                      </a:r>
                      <a:r>
                        <a:rPr lang="id-ID" sz="20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effectLst/>
                        </a:rPr>
                        <a:t>   </a:t>
                      </a:r>
                      <a:r>
                        <a:rPr lang="en-US" sz="2000" dirty="0" err="1" smtClean="0">
                          <a:effectLst/>
                        </a:rPr>
                        <a:t>Pemberantasan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Korupsi</a:t>
                      </a:r>
                      <a:r>
                        <a:rPr lang="en-US" sz="2000" dirty="0" smtClean="0">
                          <a:effectLst/>
                        </a:rPr>
                        <a:t>) TPK</a:t>
                      </a:r>
                      <a:endParaRPr lang="id-ID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19167" y="5261614"/>
          <a:ext cx="7653357" cy="701040"/>
        </p:xfrm>
        <a:graphic>
          <a:graphicData uri="http://schemas.openxmlformats.org/drawingml/2006/table">
            <a:tbl>
              <a:tblPr firstRow="1" bandRow="1"/>
              <a:tblGrid>
                <a:gridCol w="7653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678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id-ID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Zaman</a:t>
                      </a:r>
                      <a:r>
                        <a:rPr lang="en-US" sz="2000" dirty="0" smtClean="0">
                          <a:effectLst/>
                        </a:rPr>
                        <a:t> S B Y 2004-sekarang (</a:t>
                      </a:r>
                      <a:r>
                        <a:rPr lang="en-US" sz="2000" dirty="0" err="1" smtClean="0">
                          <a:effectLst/>
                        </a:rPr>
                        <a:t>Inpres</a:t>
                      </a:r>
                      <a:r>
                        <a:rPr lang="en-US" sz="2000" dirty="0" smtClean="0">
                          <a:effectLst/>
                        </a:rPr>
                        <a:t> 5/2004 </a:t>
                      </a:r>
                      <a:r>
                        <a:rPr lang="en-US" sz="2000" dirty="0" err="1" smtClean="0">
                          <a:effectLst/>
                        </a:rPr>
                        <a:t>ttg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percepatan</a:t>
                      </a:r>
                      <a:endParaRPr lang="id-ID" sz="2000" dirty="0" smtClean="0">
                        <a:effectLst/>
                      </a:endParaRPr>
                    </a:p>
                    <a:p>
                      <a:pPr algn="just">
                        <a:buFontTx/>
                        <a:buNone/>
                        <a:defRPr/>
                      </a:pPr>
                      <a:r>
                        <a:rPr lang="id-ID" sz="2000" dirty="0" smtClean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pemberantasan</a:t>
                      </a:r>
                      <a:r>
                        <a:rPr lang="en-US" sz="2000" dirty="0" smtClean="0">
                          <a:effectLst/>
                        </a:rPr>
                        <a:t> TPK.)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4436" y="3430587"/>
          <a:ext cx="7486652" cy="396240"/>
        </p:xfrm>
        <a:graphic>
          <a:graphicData uri="http://schemas.openxmlformats.org/drawingml/2006/table">
            <a:tbl>
              <a:tblPr firstRow="1" bandRow="1"/>
              <a:tblGrid>
                <a:gridCol w="7486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  </a:t>
                      </a:r>
                      <a:r>
                        <a:rPr lang="en-US" sz="2000" dirty="0" err="1" smtClean="0">
                          <a:effectLst/>
                        </a:rPr>
                        <a:t>Zaman</a:t>
                      </a:r>
                      <a:r>
                        <a:rPr lang="en-US" sz="2000" dirty="0" smtClean="0">
                          <a:effectLst/>
                        </a:rPr>
                        <a:t> BJ </a:t>
                      </a:r>
                      <a:r>
                        <a:rPr lang="en-US" sz="2000" dirty="0" err="1" smtClean="0">
                          <a:effectLst/>
                        </a:rPr>
                        <a:t>Habiebie</a:t>
                      </a:r>
                      <a:r>
                        <a:rPr lang="en-US" sz="2000" dirty="0" smtClean="0">
                          <a:effectLst/>
                        </a:rPr>
                        <a:t> Mei 1998- September 1999 (UU No 31/99)</a:t>
                      </a:r>
                      <a:endParaRPr lang="id-ID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23952" y="3811588"/>
          <a:ext cx="7562859" cy="701040"/>
        </p:xfrm>
        <a:graphic>
          <a:graphicData uri="http://schemas.openxmlformats.org/drawingml/2006/table">
            <a:tbl>
              <a:tblPr firstRow="1" bandRow="1"/>
              <a:tblGrid>
                <a:gridCol w="7562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2000" dirty="0" smtClean="0">
                          <a:effectLst/>
                        </a:rPr>
                        <a:t> </a:t>
                      </a:r>
                      <a:r>
                        <a:rPr lang="id-ID" sz="1400" baseline="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Zaman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Abdulrahman</a:t>
                      </a:r>
                      <a:r>
                        <a:rPr lang="en-US" sz="2000" dirty="0" smtClean="0">
                          <a:effectLst/>
                        </a:rPr>
                        <a:t> Wahid Sep 1999-2001 (UU N0.28/1999 </a:t>
                      </a:r>
                      <a:endParaRPr lang="id-ID" sz="20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effectLst/>
                        </a:rPr>
                        <a:t>   </a:t>
                      </a:r>
                      <a:r>
                        <a:rPr lang="en-US" sz="2000" dirty="0" err="1" smtClean="0">
                          <a:effectLst/>
                        </a:rPr>
                        <a:t>Penyelengaraan</a:t>
                      </a:r>
                      <a:r>
                        <a:rPr lang="en-US" sz="2000" dirty="0" smtClean="0">
                          <a:effectLst/>
                        </a:rPr>
                        <a:t> Negara yang </a:t>
                      </a:r>
                      <a:r>
                        <a:rPr lang="en-US" sz="2000" dirty="0" err="1" smtClean="0">
                          <a:effectLst/>
                        </a:rPr>
                        <a:t>Bersih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dan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Bebas</a:t>
                      </a:r>
                      <a:r>
                        <a:rPr lang="en-US" sz="2000" dirty="0" smtClean="0">
                          <a:effectLst/>
                        </a:rPr>
                        <a:t> Dari KKN)</a:t>
                      </a:r>
                      <a:endParaRPr lang="id-ID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04882" y="4543426"/>
          <a:ext cx="7639067" cy="742950"/>
        </p:xfrm>
        <a:graphic>
          <a:graphicData uri="http://schemas.openxmlformats.org/drawingml/2006/table">
            <a:tbl>
              <a:tblPr firstRow="1" bandRow="1"/>
              <a:tblGrid>
                <a:gridCol w="7639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-  </a:t>
                      </a:r>
                      <a:r>
                        <a:rPr lang="en-US" sz="2000" dirty="0" err="1" smtClean="0">
                          <a:effectLst/>
                        </a:rPr>
                        <a:t>Zaman</a:t>
                      </a:r>
                      <a:r>
                        <a:rPr lang="en-US" sz="2000" dirty="0" smtClean="0">
                          <a:effectLst/>
                        </a:rPr>
                        <a:t> Megawati </a:t>
                      </a:r>
                      <a:r>
                        <a:rPr lang="en-US" sz="2000" dirty="0" err="1" smtClean="0">
                          <a:effectLst/>
                        </a:rPr>
                        <a:t>Soekarno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Putri</a:t>
                      </a:r>
                      <a:r>
                        <a:rPr lang="en-US" sz="2000" dirty="0" smtClean="0">
                          <a:effectLst/>
                        </a:rPr>
                        <a:t> 2001-2004 (UU No 30/2002</a:t>
                      </a:r>
                      <a:endParaRPr lang="id-ID" sz="2000" dirty="0" smtClean="0">
                        <a:effectLst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id-ID" sz="2000" dirty="0" smtClean="0">
                          <a:effectLst/>
                        </a:rPr>
                        <a:t>   </a:t>
                      </a:r>
                      <a:r>
                        <a:rPr lang="en-US" sz="2000" dirty="0" smtClean="0">
                          <a:effectLst/>
                        </a:rPr>
                        <a:t> KPK)&gt; UU 20/21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38240" y="1254125"/>
          <a:ext cx="7219959" cy="396240"/>
        </p:xfrm>
        <a:graphic>
          <a:graphicData uri="http://schemas.openxmlformats.org/drawingml/2006/table">
            <a:tbl>
              <a:tblPr firstRow="1" bandRow="1"/>
              <a:tblGrid>
                <a:gridCol w="7219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2000" b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Zaman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Kerajaan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di</a:t>
                      </a:r>
                      <a:r>
                        <a:rPr lang="en-US" sz="2000" dirty="0" smtClean="0">
                          <a:effectLst/>
                        </a:rPr>
                        <a:t> Nusantara.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d-ID" sz="3600" b="1" dirty="0">
                <a:solidFill>
                  <a:srgbClr val="FF0000"/>
                </a:solidFill>
              </a:rPr>
              <a:t>MEMINIMALISIR RUANG KORUPSI</a:t>
            </a:r>
            <a:endParaRPr lang="id-ID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id-ID" b="1" dirty="0">
                <a:latin typeface="Arial Rounded MT Bold" pitchFamily="34" charset="0"/>
              </a:rPr>
              <a:t>PERAN SERTA MASYARAKAT :</a:t>
            </a:r>
          </a:p>
          <a:p>
            <a:pPr algn="just">
              <a:buNone/>
            </a:pPr>
            <a:r>
              <a:rPr lang="id-ID" b="1" dirty="0">
                <a:latin typeface="Arial Rounded MT Bold" pitchFamily="34" charset="0"/>
              </a:rPr>
              <a:t>Pasal 41 UU No. 31 TAHUN 1999 JO UU No. 20 TAHUN 2001</a:t>
            </a:r>
          </a:p>
          <a:p>
            <a:pPr marL="450850" indent="-450850" algn="just">
              <a:buNone/>
            </a:pPr>
            <a:r>
              <a:rPr lang="id-ID" b="1" dirty="0">
                <a:latin typeface="Arial Rounded MT Bold" pitchFamily="34" charset="0"/>
              </a:rPr>
              <a:t>(1)	Masyarakat dapat berperan serta membantu upaya pencegahan dan pemberantasan tindak pidana korupsi.</a:t>
            </a:r>
          </a:p>
          <a:p>
            <a:pPr marL="450850" indent="-450850" algn="just">
              <a:buNone/>
            </a:pPr>
            <a:r>
              <a:rPr lang="id-ID" b="1" dirty="0">
                <a:latin typeface="Arial Rounded MT Bold" pitchFamily="34" charset="0"/>
              </a:rPr>
              <a:t>(2) Peran serta masyarakat sebagaimana dimaksud dalam ayat (1) diwujudkan dalam bentuk :</a:t>
            </a:r>
          </a:p>
          <a:p>
            <a:pPr marL="804863" indent="-354013" algn="just">
              <a:buNone/>
              <a:tabLst>
                <a:tab pos="804863" algn="l"/>
              </a:tabLst>
            </a:pPr>
            <a:r>
              <a:rPr lang="id-ID" b="1" dirty="0">
                <a:latin typeface="Arial Rounded MT Bold" pitchFamily="34" charset="0"/>
              </a:rPr>
              <a:t>a. 	hak mencari, memperoleh, dan memberikan nformasi adanya dugaan telah terjadi tindak pidana korupsi;</a:t>
            </a:r>
          </a:p>
          <a:p>
            <a:pPr marL="804863" indent="-354013" algn="just">
              <a:buAutoNum type="alphaLcPeriod" startAt="2"/>
              <a:tabLst>
                <a:tab pos="804863" algn="l"/>
              </a:tabLst>
            </a:pPr>
            <a:r>
              <a:rPr lang="id-ID" b="1" dirty="0">
                <a:latin typeface="Arial Rounded MT Bold" pitchFamily="34" charset="0"/>
              </a:rPr>
              <a:t>hak untuk memperoleh pelayanan dalam mencari, memperoleh dan memberikan informasi adanya dugaan telah terjadi tindak pidana korupsi kepada penegak hukum yang menangani perkara tindak pidana korupsi;</a:t>
            </a:r>
          </a:p>
          <a:p>
            <a:pPr marL="804863" indent="-354013" algn="just">
              <a:buAutoNum type="alphaLcPeriod" startAt="2"/>
              <a:tabLst>
                <a:tab pos="804863" algn="l"/>
              </a:tabLst>
            </a:pPr>
            <a:r>
              <a:rPr lang="id-ID" b="1" dirty="0">
                <a:latin typeface="Arial Rounded MT Bold" pitchFamily="34" charset="0"/>
              </a:rPr>
              <a:t>hak menyampaikan saran dan pendapat secara bertanggung jawab kepada penegak hukum yang menangani perkara tindak pidana korupsi;</a:t>
            </a:r>
          </a:p>
          <a:p>
            <a:pPr marL="804863" indent="-354013" algn="just">
              <a:buAutoNum type="alphaLcPeriod" startAt="2"/>
              <a:tabLst>
                <a:tab pos="804863" algn="l"/>
              </a:tabLst>
            </a:pPr>
            <a:r>
              <a:rPr lang="id-ID" b="1" dirty="0">
                <a:latin typeface="Arial Rounded MT Bold" pitchFamily="34" charset="0"/>
              </a:rPr>
              <a:t>hak untuk memperoleh jawaban atas pertanyaan tentang laporannya yang diberikan kepada penegak hukum dalam waktu paling lama 30 (tiga puluh) hari;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09541-5D1A-47FE-A76F-C58377F92022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EA682D60-DDD1-44D3-BAC6-87DF68D9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srgbClr val="0070C0"/>
                </a:solidFill>
              </a:rPr>
              <a:t>KEJAKSAAN NEGERI</a:t>
            </a:r>
            <a:r>
              <a:rPr lang="en-GB" sz="1200" dirty="0">
                <a:solidFill>
                  <a:srgbClr val="0070C0"/>
                </a:solidFill>
              </a:rPr>
              <a:t> KOTA MADIUN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59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4976"/>
            <a:ext cx="8229600" cy="6960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2800" dirty="0">
                <a:latin typeface="Arial Rounded MT Bold" pitchFamily="34" charset="0"/>
              </a:rPr>
              <a:t>1. UPAYA PENCEGAHAN (PREVENTIF)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96031"/>
            <a:ext cx="8229600" cy="5847671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endParaRPr lang="en-US" sz="2600" dirty="0" smtClean="0">
              <a:latin typeface="Arial Rounded MT Bold" pitchFamily="34" charset="0"/>
            </a:endParaRPr>
          </a:p>
          <a:p>
            <a:pPr marL="514350" lvl="0" indent="-514350" algn="just">
              <a:buAutoNum type="arabicPeriod"/>
            </a:pPr>
            <a:r>
              <a:rPr lang="id-ID" sz="2600" dirty="0" smtClean="0">
                <a:latin typeface="Arial Rounded MT Bold" pitchFamily="34" charset="0"/>
              </a:rPr>
              <a:t>Menanamkan </a:t>
            </a:r>
            <a:r>
              <a:rPr lang="id-ID" sz="2600" dirty="0">
                <a:latin typeface="Arial Rounded MT Bold" pitchFamily="34" charset="0"/>
              </a:rPr>
              <a:t>semangat nasional yang positif dengan mengutamakan pengabdian pada bangsa dan negara melalui pendidikan formal, informal dan agama.</a:t>
            </a:r>
          </a:p>
          <a:p>
            <a:pPr marL="514350" lvl="0" indent="-514350" algn="just">
              <a:buAutoNum type="arabicPeriod"/>
            </a:pPr>
            <a:r>
              <a:rPr lang="id-ID" sz="2600" dirty="0">
                <a:latin typeface="Arial Rounded MT Bold" pitchFamily="34" charset="0"/>
              </a:rPr>
              <a:t>Melakukan penerimaan pegawai berdasarkan prinsip keterampilan teknis.</a:t>
            </a:r>
          </a:p>
          <a:p>
            <a:pPr marL="514350" lvl="0" indent="-514350" algn="just">
              <a:buAutoNum type="arabicPeriod"/>
            </a:pPr>
            <a:r>
              <a:rPr lang="id-ID" sz="2600" dirty="0">
                <a:latin typeface="Arial Rounded MT Bold" pitchFamily="34" charset="0"/>
              </a:rPr>
              <a:t>Para pejabat dihimbau untuk mematuhi pola hidup sederhana dan memiliki tang-gung jawab yang tinggi.</a:t>
            </a:r>
          </a:p>
          <a:p>
            <a:pPr marL="514350" lvl="0" indent="-514350" algn="just">
              <a:buAutoNum type="arabicPeriod"/>
            </a:pPr>
            <a:r>
              <a:rPr lang="id-ID" sz="2600" dirty="0">
                <a:latin typeface="Arial Rounded MT Bold" pitchFamily="34" charset="0"/>
              </a:rPr>
              <a:t>Para pegawai selalu diusahakan kesejahteraan yang memadai dan ada jaminan masa tua.</a:t>
            </a:r>
          </a:p>
          <a:p>
            <a:pPr marL="514350" lvl="0" indent="-514350" algn="just">
              <a:buAutoNum type="arabicPeriod"/>
            </a:pPr>
            <a:r>
              <a:rPr lang="id-ID" sz="2600" dirty="0">
                <a:latin typeface="Arial Rounded MT Bold" pitchFamily="34" charset="0"/>
              </a:rPr>
              <a:t>Menciptakan aparatur pemerintahan yang jujur dan disiplin kerja yang tinggi.</a:t>
            </a:r>
          </a:p>
          <a:p>
            <a:pPr marL="514350" lvl="0" indent="-514350" algn="just">
              <a:buAutoNum type="arabicPeriod"/>
            </a:pPr>
            <a:r>
              <a:rPr lang="id-ID" sz="2600" dirty="0">
                <a:latin typeface="Arial Rounded MT Bold" pitchFamily="34" charset="0"/>
              </a:rPr>
              <a:t>Sistem keuangan dikelola oleh para pejabat yang memiliki tanggung jawab etis tinggi dan dibarengi sistem kontrol yang efisien.</a:t>
            </a:r>
          </a:p>
          <a:p>
            <a:pPr marL="514350" lvl="0" indent="-514350" algn="just">
              <a:buAutoNum type="arabicPeriod"/>
            </a:pPr>
            <a:r>
              <a:rPr lang="id-ID" sz="2600" dirty="0">
                <a:latin typeface="Arial Rounded MT Bold" pitchFamily="34" charset="0"/>
              </a:rPr>
              <a:t>Melakukan pencatatan ulang terhadap kekayaan pejabat yang mencolok.</a:t>
            </a:r>
          </a:p>
          <a:p>
            <a:pPr marL="514350" lvl="0" indent="-514350" algn="just">
              <a:buAutoNum type="arabicPeriod"/>
            </a:pPr>
            <a:r>
              <a:rPr lang="id-ID" sz="2600" dirty="0">
                <a:latin typeface="Arial Rounded MT Bold" pitchFamily="34" charset="0"/>
              </a:rPr>
              <a:t>Berusaha melakukan reorganisasi dan rasionalisasi organisasi pemerintahan mela-lui penyederhanaan jumlah departemen beserta jawatan di bawahnya.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9541-5D1A-47FE-A76F-C58377F92022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1BAF1DE-309F-41B0-9D58-291147CE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srgbClr val="0070C0"/>
                </a:solidFill>
              </a:rPr>
              <a:t>KEJAKSAAN NEGERI</a:t>
            </a:r>
            <a:r>
              <a:rPr lang="en-GB" sz="1200" dirty="0">
                <a:solidFill>
                  <a:srgbClr val="0070C0"/>
                </a:solidFill>
              </a:rPr>
              <a:t> KOTA MADIUN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114300" y="48114"/>
            <a:ext cx="8534400" cy="6324382"/>
            <a:chOff x="-141233" y="461875"/>
            <a:chExt cx="9634273" cy="5984259"/>
          </a:xfrm>
        </p:grpSpPr>
        <p:sp>
          <p:nvSpPr>
            <p:cNvPr id="5" name="TextBox 4"/>
            <p:cNvSpPr txBox="1"/>
            <p:nvPr/>
          </p:nvSpPr>
          <p:spPr>
            <a:xfrm>
              <a:off x="1403067" y="461875"/>
              <a:ext cx="6267939" cy="436744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id-ID" sz="2400" b="1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UU NOMOR 16 TAHUN 2004</a:t>
              </a:r>
              <a:endParaRPr lang="id-ID" sz="1400" b="1" dirty="0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1228" y="1244903"/>
              <a:ext cx="7114067" cy="49508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id-ID" sz="28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KEWENANGAN KEJAKSAAN</a:t>
              </a:r>
              <a:endParaRPr lang="id-ID" sz="1600" dirty="0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2424" y="2212028"/>
              <a:ext cx="2539639" cy="69893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id-ID" sz="14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PENINDAKAN</a:t>
              </a:r>
              <a:endParaRPr lang="en-US" sz="1400" dirty="0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  <a:p>
              <a:pPr algn="ctr" defTabSz="457200">
                <a:defRPr/>
              </a:pPr>
              <a:r>
                <a:rPr lang="en-US" sz="14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PASAL 30 AYAT (1) UU </a:t>
              </a:r>
              <a:r>
                <a:rPr lang="en-US" sz="1400" dirty="0" err="1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Nomor</a:t>
              </a:r>
              <a:r>
                <a:rPr lang="en-US" sz="14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  16 TAHUN 2004</a:t>
              </a:r>
              <a:endParaRPr lang="id-ID" sz="1400" dirty="0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73043" y="4483523"/>
              <a:ext cx="3040924" cy="78630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id-ID" sz="12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KEJAKSAAN MERUPAKAN MUARA PENYIDIKAN TERHADAP SEMUA TINDAK PIDANA UNTUK DILAKUKAN PENUNTUTAN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3043" y="5553761"/>
              <a:ext cx="3080692" cy="61157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id-ID" sz="12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TINDAK PIDANA PIDUM, PIDSUS DAN TP TERKAIT DENGAN IPOLEKSOSBUDHANKAM</a:t>
              </a: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712577" y="5310744"/>
              <a:ext cx="928744" cy="21480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id-ID" sz="1600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41233" y="3825798"/>
              <a:ext cx="1869831" cy="990163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id-ID" sz="155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PENYIDIKAN</a:t>
              </a:r>
              <a:r>
                <a:rPr lang="en-US" sz="155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, PENUNTUTAN S/D EKSEKUSI</a:t>
              </a:r>
              <a:r>
                <a:rPr lang="id-ID" sz="155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 TPK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73043" y="3811017"/>
              <a:ext cx="2925169" cy="2912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id-ID" sz="14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PRATUT, TUT, EKSEKUSI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719195" y="4214797"/>
              <a:ext cx="928744" cy="21480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id-ID" sz="1600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28329" y="2181778"/>
              <a:ext cx="2898289" cy="4949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id-ID" sz="14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PASAL 30 AYAT (3) UU </a:t>
              </a:r>
            </a:p>
            <a:p>
              <a:pPr algn="ctr" defTabSz="457200">
                <a:defRPr/>
              </a:pPr>
              <a:r>
                <a:rPr lang="id-ID" sz="14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N</a:t>
              </a:r>
              <a:r>
                <a:rPr lang="en-US" sz="1400" dirty="0" err="1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omor</a:t>
              </a:r>
              <a:r>
                <a:rPr lang="id-ID" sz="14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 16 TAHUN 2004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835994" y="936707"/>
              <a:ext cx="928694" cy="21431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id-ID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743784" y="1770840"/>
              <a:ext cx="2556557" cy="410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436801" y="1758823"/>
              <a:ext cx="2783057" cy="422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Left-Right Arrow 17"/>
            <p:cNvSpPr/>
            <p:nvPr/>
          </p:nvSpPr>
          <p:spPr>
            <a:xfrm>
              <a:off x="3446207" y="2372178"/>
              <a:ext cx="2266227" cy="428628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id-ID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61314" y="5707670"/>
              <a:ext cx="4131726" cy="4950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US" sz="14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MELAKUKAN PULDATA / BAKET TERHADAP PERISTIWA YANG DIDUGA PERISTIWA PIDANA</a:t>
              </a:r>
              <a:endParaRPr lang="id-ID" sz="1400" dirty="0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85898" y="3235210"/>
              <a:ext cx="1162040" cy="3202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en-US" sz="16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PIDUM</a:t>
              </a:r>
              <a:endParaRPr lang="id-ID" sz="1600" dirty="0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843" y="3274245"/>
              <a:ext cx="1643942" cy="320278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US" sz="1600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PIDSUS</a:t>
              </a:r>
              <a:endParaRPr lang="id-ID" sz="1600" dirty="0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40307" y="2925772"/>
              <a:ext cx="1109731" cy="3094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88359" y="2954312"/>
              <a:ext cx="1319294" cy="2523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own Arrow 23"/>
            <p:cNvSpPr/>
            <p:nvPr/>
          </p:nvSpPr>
          <p:spPr>
            <a:xfrm>
              <a:off x="6629490" y="5450264"/>
              <a:ext cx="928744" cy="21480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id-ID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2355" y="6154909"/>
              <a:ext cx="2928958" cy="29122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defTabSz="457200">
                <a:defRPr/>
              </a:pPr>
              <a:r>
                <a:rPr lang="en-US" sz="1400" b="1" dirty="0">
                  <a:solidFill>
                    <a:srgbClr val="C42F1A">
                      <a:lumMod val="10000"/>
                    </a:srgbClr>
                  </a:solidFill>
                  <a:latin typeface="Trebuchet MS" panose="020B0603020202020204"/>
                </a:rPr>
                <a:t>SUPPORTING / MENDUKUNG</a:t>
              </a:r>
              <a:endParaRPr lang="id-ID" sz="1400" b="1" dirty="0">
                <a:solidFill>
                  <a:srgbClr val="C42F1A">
                    <a:lumMod val="10000"/>
                  </a:srgbClr>
                </a:solidFill>
                <a:latin typeface="Trebuchet MS" panose="020B0603020202020204"/>
              </a:endParaRPr>
            </a:p>
          </p:txBody>
        </p:sp>
      </p:grpSp>
      <p:grpSp>
        <p:nvGrpSpPr>
          <p:cNvPr id="4099" name="Group 25"/>
          <p:cNvGrpSpPr>
            <a:grpSpLocks/>
          </p:cNvGrpSpPr>
          <p:nvPr/>
        </p:nvGrpSpPr>
        <p:grpSpPr bwMode="auto">
          <a:xfrm>
            <a:off x="2771306" y="6218237"/>
            <a:ext cx="2796779" cy="355600"/>
            <a:chOff x="3435980" y="6358467"/>
            <a:chExt cx="4107820" cy="356257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3451719" y="6358467"/>
              <a:ext cx="0" cy="29741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35980" y="6705181"/>
              <a:ext cx="4107820" cy="954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 flipV="1">
            <a:off x="939705" y="5092700"/>
            <a:ext cx="0" cy="147320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910397" y="6565902"/>
            <a:ext cx="1826419" cy="1587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Box 30"/>
          <p:cNvSpPr txBox="1">
            <a:spLocks noChangeArrowheads="1"/>
          </p:cNvSpPr>
          <p:nvPr/>
        </p:nvSpPr>
        <p:spPr bwMode="auto">
          <a:xfrm>
            <a:off x="4960895" y="2621286"/>
            <a:ext cx="3085479" cy="267765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>
              <a:buFont typeface="Arial" panose="020B0604020202020204" pitchFamily="34" charset="0"/>
              <a:buChar char="•"/>
            </a:pPr>
            <a:r>
              <a:rPr lang="id-ID" altLang="id-ID" sz="1200" dirty="0">
                <a:solidFill>
                  <a:srgbClr val="C42F1A">
                    <a:lumMod val="10000"/>
                  </a:srgbClr>
                </a:solidFill>
              </a:rPr>
              <a:t>PENINGKATAN KESADARAN HUKUM MASYARAKAT</a:t>
            </a:r>
          </a:p>
          <a:p>
            <a:pPr defTabSz="457200">
              <a:buFont typeface="Arial" panose="020B0604020202020204" pitchFamily="34" charset="0"/>
              <a:buChar char="•"/>
            </a:pPr>
            <a:r>
              <a:rPr lang="id-ID" altLang="id-ID" sz="1200" dirty="0">
                <a:solidFill>
                  <a:srgbClr val="C42F1A">
                    <a:lumMod val="10000"/>
                  </a:srgbClr>
                </a:solidFill>
              </a:rPr>
              <a:t>PENGAMANAN KEBIJAKAN PENEGAKAN HUKUM</a:t>
            </a:r>
          </a:p>
          <a:p>
            <a:pPr defTabSz="457200">
              <a:buFont typeface="Arial" panose="020B0604020202020204" pitchFamily="34" charset="0"/>
              <a:buChar char="•"/>
            </a:pPr>
            <a:r>
              <a:rPr lang="id-ID" altLang="id-ID" sz="1200" dirty="0">
                <a:solidFill>
                  <a:srgbClr val="C42F1A">
                    <a:lumMod val="10000"/>
                  </a:srgbClr>
                </a:solidFill>
              </a:rPr>
              <a:t>PENGAWASAN PEREDARAN BARANG CETAKAN</a:t>
            </a:r>
          </a:p>
          <a:p>
            <a:pPr defTabSz="457200">
              <a:buFont typeface="Arial" panose="020B0604020202020204" pitchFamily="34" charset="0"/>
              <a:buChar char="•"/>
            </a:pPr>
            <a:r>
              <a:rPr lang="id-ID" altLang="id-ID" sz="1200" dirty="0">
                <a:solidFill>
                  <a:srgbClr val="C42F1A">
                    <a:lumMod val="10000"/>
                  </a:srgbClr>
                </a:solidFill>
              </a:rPr>
              <a:t>PENGAWASAN ALIRAN KEPERCAYAAN YANG DAPAT MEMBAHAYAKAN MASYARAKAT DAN NEGARA</a:t>
            </a:r>
          </a:p>
          <a:p>
            <a:pPr defTabSz="457200">
              <a:buFont typeface="Arial" panose="020B0604020202020204" pitchFamily="34" charset="0"/>
              <a:buChar char="•"/>
            </a:pPr>
            <a:r>
              <a:rPr lang="id-ID" altLang="id-ID" sz="1200" dirty="0">
                <a:solidFill>
                  <a:srgbClr val="C42F1A">
                    <a:lumMod val="10000"/>
                  </a:srgbClr>
                </a:solidFill>
              </a:rPr>
              <a:t>PENCEGAHAN PENYALAHGUNAAN DAN ATAU PENODAAN AGAMA</a:t>
            </a:r>
          </a:p>
          <a:p>
            <a:pPr defTabSz="457200">
              <a:buFont typeface="Arial" panose="020B0604020202020204" pitchFamily="34" charset="0"/>
              <a:buChar char="•"/>
            </a:pPr>
            <a:r>
              <a:rPr lang="id-ID" altLang="id-ID" sz="1200" dirty="0">
                <a:solidFill>
                  <a:srgbClr val="C42F1A">
                    <a:lumMod val="10000"/>
                  </a:srgbClr>
                </a:solidFill>
              </a:rPr>
              <a:t>PENELITIAN DAN PENGEMBANGAN HUKUM SERTA STATISTIK KRIMINAL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568083" y="6308538"/>
            <a:ext cx="0" cy="279400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0" y="141268"/>
            <a:ext cx="764227" cy="68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prstClr val="white"/>
                </a:solidFill>
              </a:rPr>
              <a:t>KEJAKSAAN NEGERI</a:t>
            </a:r>
            <a:r>
              <a:rPr lang="en-GB" sz="1200" dirty="0">
                <a:solidFill>
                  <a:prstClr val="white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98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3600" dirty="0">
                <a:latin typeface="Arial Rounded MT Bold" pitchFamily="34" charset="0"/>
              </a:rPr>
              <a:t>2. UPAYA PENINDAKAN (KURATIF)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pPr algn="just"/>
            <a:r>
              <a:rPr lang="id-ID" sz="3600" dirty="0">
                <a:latin typeface="Arial Rounded MT Bold" pitchFamily="34" charset="0"/>
              </a:rPr>
              <a:t>Upaya penindakan, yaitu dilakukan kepada mereka yang terbukti melanggar dengan dibe-rikan peringatan, dilakukan pemecatan tidak terhormat dan dihukum pidana. Beberapa contoh penindakan yang dilakukan oleh Kejaksaan, KPK dan Kepolisian.</a:t>
            </a:r>
          </a:p>
          <a:p>
            <a:pPr marL="0" indent="0" algn="just">
              <a:buNone/>
            </a:pPr>
            <a:endParaRPr lang="id-ID" sz="3600" dirty="0">
              <a:latin typeface="Arial Rounded MT Bold" pitchFamily="34" charset="0"/>
            </a:endParaRP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9541-5D1A-47FE-A76F-C58377F92022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9FE754F-DC3B-49BD-BCF7-AE5D86731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srgbClr val="0070C0"/>
                </a:solidFill>
              </a:rPr>
              <a:t>KEJAKSAAN NEGERI</a:t>
            </a:r>
            <a:r>
              <a:rPr lang="en-GB" sz="1200" dirty="0">
                <a:solidFill>
                  <a:srgbClr val="0070C0"/>
                </a:solidFill>
              </a:rPr>
              <a:t> KOTA MADIUN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1"/>
            <a:ext cx="6347713" cy="684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2800" b="1" dirty="0"/>
              <a:t>3. </a:t>
            </a:r>
            <a:r>
              <a:rPr lang="id-ID" sz="2800" b="1" dirty="0">
                <a:latin typeface="Arial Rounded MT Bold" pitchFamily="34" charset="0"/>
              </a:rPr>
              <a:t>UPAYA EDUKASI MASYARAKAT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90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id-ID" sz="3400" dirty="0">
                <a:latin typeface="Arial Rounded MT Bold" pitchFamily="34" charset="0"/>
              </a:rPr>
              <a:t>Memiliki tanggung jawab guna melakukan partisipasi politik dan kontrol sosial terkait dengan kepentingan publik.</a:t>
            </a:r>
          </a:p>
          <a:p>
            <a:pPr lvl="0" algn="just"/>
            <a:r>
              <a:rPr lang="id-ID" sz="3400" dirty="0">
                <a:latin typeface="Arial Rounded MT Bold" pitchFamily="34" charset="0"/>
              </a:rPr>
              <a:t>Tidak bersikap apatis dan acuh tak acuh.</a:t>
            </a:r>
          </a:p>
          <a:p>
            <a:pPr lvl="0" algn="just"/>
            <a:r>
              <a:rPr lang="id-ID" sz="3400" dirty="0">
                <a:latin typeface="Arial Rounded MT Bold" pitchFamily="34" charset="0"/>
              </a:rPr>
              <a:t>Melakukan kontrol sosial pada setiap kebijakan mulai dari pemerintahan desa hingga ke tingkat pusat/nasional.</a:t>
            </a:r>
          </a:p>
          <a:p>
            <a:pPr lvl="0" algn="just"/>
            <a:r>
              <a:rPr lang="id-ID" sz="3400" dirty="0">
                <a:latin typeface="Arial Rounded MT Bold" pitchFamily="34" charset="0"/>
              </a:rPr>
              <a:t>Membuka wawasan seluas-luasnya pemahaman tentang penyelenggaraan peme-rintahan negara dan aspek-aspek hukumnya.</a:t>
            </a:r>
          </a:p>
          <a:p>
            <a:pPr lvl="0" algn="just"/>
            <a:r>
              <a:rPr lang="id-ID" sz="3400" dirty="0">
                <a:latin typeface="Arial Rounded MT Bold" pitchFamily="34" charset="0"/>
              </a:rPr>
              <a:t>Mampu memposisikan diri sebagai subjek pembangunan dan berperan aktif dalam setiap pengambilan keputusan untuk kepentingan masyarakat luas. </a:t>
            </a:r>
          </a:p>
          <a:p>
            <a:pPr marL="0" indent="0">
              <a:buNone/>
            </a:pPr>
            <a:endParaRPr lang="id-ID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9541-5D1A-47FE-A76F-C58377F92022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EBBBBA8-4A85-46EA-A774-4F7E490C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srgbClr val="0070C0"/>
                </a:solidFill>
              </a:rPr>
              <a:t>KEJAKSAAN NEGERI</a:t>
            </a:r>
            <a:r>
              <a:rPr lang="en-GB" sz="1200" dirty="0">
                <a:solidFill>
                  <a:srgbClr val="0070C0"/>
                </a:solidFill>
              </a:rPr>
              <a:t> KOTA MADIUN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bih Dukung Penyelesaian Kasus Hukum dan Masalah HAM - Pro Pinang">
            <a:extLst>
              <a:ext uri="{FF2B5EF4-FFF2-40B4-BE49-F238E27FC236}">
                <a16:creationId xmlns:a16="http://schemas.microsoft.com/office/drawing/2014/main" xmlns="" id="{A41DEEA2-214E-4EEC-8466-F8137E7C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5825"/>
            <a:ext cx="8500342" cy="54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913" y="419289"/>
            <a:ext cx="6770915" cy="933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d-ID" sz="2800" b="1" dirty="0">
                <a:solidFill>
                  <a:schemeClr val="accent2"/>
                </a:solidFill>
                <a:latin typeface="Arial Rounded MT Bold" pitchFamily="34" charset="0"/>
              </a:rPr>
              <a:t>TIPS MENGHINDARI PERBUATAN KORUPTIF</a:t>
            </a:r>
            <a:endParaRPr lang="id-ID" sz="2800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59" y="1600200"/>
            <a:ext cx="8771082" cy="4983162"/>
          </a:xfrm>
        </p:spPr>
        <p:txBody>
          <a:bodyPr>
            <a:normAutofit/>
          </a:bodyPr>
          <a:lstStyle/>
          <a:p>
            <a:pPr marL="633413" indent="-365125" algn="just"/>
            <a:r>
              <a:rPr lang="id-ID" sz="3600" dirty="0">
                <a:solidFill>
                  <a:srgbClr val="002060"/>
                </a:solidFill>
                <a:latin typeface="Arial Rounded MT Bold" pitchFamily="34" charset="0"/>
              </a:rPr>
              <a:t>Mentaati peraturan yang berlaku </a:t>
            </a:r>
          </a:p>
          <a:p>
            <a:pPr marL="633413" indent="-365125" algn="just"/>
            <a:r>
              <a:rPr lang="id-ID" sz="3600" dirty="0">
                <a:solidFill>
                  <a:srgbClr val="002060"/>
                </a:solidFill>
                <a:latin typeface="Arial Rounded MT Bold" pitchFamily="34" charset="0"/>
              </a:rPr>
              <a:t>Menyadari bahwa mengambil yang bukan hak adalah perbuatan salah </a:t>
            </a:r>
          </a:p>
          <a:p>
            <a:pPr marL="633413" indent="-365125" algn="just"/>
            <a:r>
              <a:rPr lang="id-ID" sz="3600" dirty="0">
                <a:solidFill>
                  <a:srgbClr val="002060"/>
                </a:solidFill>
                <a:latin typeface="Arial Rounded MT Bold" pitchFamily="34" charset="0"/>
              </a:rPr>
              <a:t>Menghindari benturan kepentingan dalam melaksanakan tugas </a:t>
            </a:r>
          </a:p>
          <a:p>
            <a:pPr marL="633413" indent="-365125" algn="just"/>
            <a:r>
              <a:rPr lang="id-ID" sz="3600" dirty="0">
                <a:solidFill>
                  <a:srgbClr val="002060"/>
                </a:solidFill>
                <a:latin typeface="Arial Rounded MT Bold" pitchFamily="34" charset="0"/>
              </a:rPr>
              <a:t>Menyadari tugas luhur dan pengabdian seorang aparat pemerintahan</a:t>
            </a:r>
            <a:r>
              <a:rPr lang="en-GB" sz="3600" dirty="0">
                <a:solidFill>
                  <a:srgbClr val="002060"/>
                </a:solidFill>
                <a:latin typeface="Arial Rounded MT Bold" pitchFamily="34" charset="0"/>
              </a:rPr>
              <a:t>.</a:t>
            </a:r>
            <a:endParaRPr lang="id-ID" sz="36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9541-5D1A-47FE-A76F-C58377F92022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E17FBC6-CD9E-47AA-BCC1-DC715CB9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srgbClr val="0070C0"/>
                </a:solidFill>
              </a:rPr>
              <a:t>KEJAKSAAN NEGERI</a:t>
            </a:r>
            <a:r>
              <a:rPr lang="en-GB" sz="1200" dirty="0">
                <a:solidFill>
                  <a:srgbClr val="0070C0"/>
                </a:solidFill>
              </a:rPr>
              <a:t> KOTA MADIUN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2472" y="975360"/>
            <a:ext cx="6347713" cy="1320800"/>
          </a:xfrm>
        </p:spPr>
        <p:txBody>
          <a:bodyPr/>
          <a:lstStyle/>
          <a:p>
            <a:pPr algn="ctr"/>
            <a:r>
              <a:rPr lang="en-US" altLang="en-US" sz="4800" dirty="0">
                <a:latin typeface="Footlight MT Light" panose="0204060206030A020304" pitchFamily="18" charset="0"/>
              </a:rPr>
              <a:t>KELUARGA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3770"/>
            <a:ext cx="8229600" cy="3529012"/>
          </a:xfrm>
        </p:spPr>
        <p:txBody>
          <a:bodyPr>
            <a:normAutofit fontScale="92500"/>
          </a:bodyPr>
          <a:lstStyle/>
          <a:p>
            <a:r>
              <a:rPr lang="en-US" altLang="en-US" sz="3200" dirty="0">
                <a:latin typeface="Footlight MT Light" panose="0204060206030A020304" pitchFamily="18" charset="0"/>
              </a:rPr>
              <a:t>Lembaga Terkecil untuk menjalankan Roda kehidupan dalam masyarakat.</a:t>
            </a:r>
          </a:p>
          <a:p>
            <a:r>
              <a:rPr lang="en-US" altLang="en-US" sz="3200" dirty="0" err="1">
                <a:latin typeface="Footlight MT Light" panose="0204060206030A020304" pitchFamily="18" charset="0"/>
              </a:rPr>
              <a:t>Pondasi</a:t>
            </a:r>
            <a:r>
              <a:rPr lang="en-US" altLang="en-US" sz="3200" dirty="0">
                <a:latin typeface="Footlight MT Light" panose="0204060206030A020304" pitchFamily="18" charset="0"/>
              </a:rPr>
              <a:t> perilaku</a:t>
            </a:r>
          </a:p>
          <a:p>
            <a:r>
              <a:rPr lang="en-US" altLang="en-US" sz="3200" dirty="0">
                <a:latin typeface="Footlight MT Light" panose="0204060206030A020304" pitchFamily="18" charset="0"/>
              </a:rPr>
              <a:t>Menanamkan </a:t>
            </a:r>
            <a:r>
              <a:rPr lang="en-US" altLang="en-US" sz="3200" dirty="0" err="1">
                <a:latin typeface="Footlight MT Light" panose="0204060206030A020304" pitchFamily="18" charset="0"/>
              </a:rPr>
              <a:t>nilai-nilai</a:t>
            </a:r>
            <a:r>
              <a:rPr lang="en-US" altLang="en-US" sz="3200" dirty="0">
                <a:latin typeface="Footlight MT Light" panose="0204060206030A020304" pitchFamily="18" charset="0"/>
              </a:rPr>
              <a:t> </a:t>
            </a:r>
            <a:r>
              <a:rPr lang="en-US" altLang="en-US" sz="3200" dirty="0" err="1" smtClean="0">
                <a:latin typeface="Footlight MT Light" panose="0204060206030A020304" pitchFamily="18" charset="0"/>
              </a:rPr>
              <a:t>foundamental</a:t>
            </a:r>
            <a:r>
              <a:rPr lang="en-US" altLang="en-US" sz="3200" dirty="0" smtClean="0">
                <a:latin typeface="Footlight MT Light" panose="0204060206030A020304" pitchFamily="18" charset="0"/>
              </a:rPr>
              <a:t> (Agama)</a:t>
            </a:r>
            <a:endParaRPr lang="en-US" altLang="en-US" sz="3200" dirty="0">
              <a:latin typeface="Footlight MT Light" panose="0204060206030A020304" pitchFamily="18" charset="0"/>
            </a:endParaRPr>
          </a:p>
          <a:p>
            <a:r>
              <a:rPr lang="en-US" altLang="en-US" sz="3200" dirty="0">
                <a:latin typeface="Footlight MT Light" panose="0204060206030A020304" pitchFamily="18" charset="0"/>
              </a:rPr>
              <a:t>Ujung tombak dalam menjalankan Roda Kehidupan negara</a:t>
            </a:r>
          </a:p>
        </p:txBody>
      </p:sp>
    </p:spTree>
    <p:extLst>
      <p:ext uri="{BB962C8B-B14F-4D97-AF65-F5344CB8AC3E}">
        <p14:creationId xmlns:p14="http://schemas.microsoft.com/office/powerpoint/2010/main" val="1863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0309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56" y="0"/>
            <a:ext cx="4963887" cy="24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304800" y="2400301"/>
            <a:ext cx="8229600" cy="416378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altLang="en-US" sz="2800" b="1" dirty="0" smtClean="0">
                <a:solidFill>
                  <a:srgbClr val="FF0000"/>
                </a:solidFill>
              </a:rPr>
              <a:t>QS. ANNISA AYAT 58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</a:rPr>
              <a:t>	“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Sesungguhnya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Allah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menyuruh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kamu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menyampaikan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amanah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kepada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berhak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menerimanya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,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dan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(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menyuruh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kamu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)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apabila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menetapkan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hukum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diantara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manusia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supaya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kamu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menetapkan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dengan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adil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,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sesungguhnya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Allah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memberi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pengajaran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sebaik-baiknya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kepada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kamu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.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Sesunguhnya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Allah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Maha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Mendengar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lagi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Maha</a:t>
            </a:r>
            <a:r>
              <a:rPr lang="en-CA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FF0000"/>
                </a:solidFill>
              </a:rPr>
              <a:t>Melihat</a:t>
            </a:r>
            <a:r>
              <a:rPr lang="en-CA" altLang="en-US" sz="2800" dirty="0" smtClean="0"/>
              <a:t>. </a:t>
            </a:r>
            <a:endParaRPr lang="en-US" altLang="en-US" sz="2800" dirty="0" smtClean="0"/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7620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9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aterfa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080"/>
            <a:ext cx="9144000" cy="706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4000" y="2225660"/>
            <a:ext cx="8770730" cy="423594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CA" altLang="en-US" sz="3600" b="1" dirty="0">
                <a:solidFill>
                  <a:srgbClr val="FFFF00"/>
                </a:solidFill>
              </a:rPr>
              <a:t> </a:t>
            </a:r>
            <a:r>
              <a:rPr lang="en-CA" altLang="en-US" sz="3600" b="1" dirty="0" smtClean="0">
                <a:solidFill>
                  <a:srgbClr val="FFFF00"/>
                </a:solidFill>
              </a:rPr>
              <a:t>  AL-ANFAL AYAT: 2 7</a:t>
            </a:r>
          </a:p>
          <a:p>
            <a:pPr>
              <a:buFontTx/>
              <a:buNone/>
            </a:pPr>
            <a:r>
              <a:rPr lang="en-CA" altLang="en-US" sz="3600" b="1" dirty="0" smtClean="0">
                <a:solidFill>
                  <a:srgbClr val="FFFF00"/>
                </a:solidFill>
              </a:rPr>
              <a:t>		“Hai orang-orang yang </a:t>
            </a:r>
            <a:r>
              <a:rPr lang="en-CA" altLang="en-US" sz="3600" b="1" dirty="0" err="1" smtClean="0">
                <a:solidFill>
                  <a:srgbClr val="FFFF00"/>
                </a:solidFill>
              </a:rPr>
              <a:t>beriman</a:t>
            </a:r>
            <a:r>
              <a:rPr lang="en-CA" altLang="en-US" sz="3600" b="1" dirty="0" smtClean="0">
                <a:solidFill>
                  <a:srgbClr val="FFFF00"/>
                </a:solidFill>
              </a:rPr>
              <a:t>, </a:t>
            </a:r>
            <a:r>
              <a:rPr lang="en-CA" altLang="en-US" sz="3600" b="1" dirty="0" err="1" smtClean="0">
                <a:solidFill>
                  <a:srgbClr val="FFFF00"/>
                </a:solidFill>
              </a:rPr>
              <a:t>janganlah</a:t>
            </a:r>
            <a:r>
              <a:rPr lang="en-CA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CA" altLang="en-US" sz="3600" b="1" dirty="0" err="1" smtClean="0">
                <a:solidFill>
                  <a:srgbClr val="FFFF00"/>
                </a:solidFill>
              </a:rPr>
              <a:t>kamu</a:t>
            </a:r>
            <a:r>
              <a:rPr lang="en-CA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CA" altLang="en-US" sz="3600" b="1" dirty="0" err="1" smtClean="0">
                <a:solidFill>
                  <a:srgbClr val="FFFF00"/>
                </a:solidFill>
              </a:rPr>
              <a:t>menghianati</a:t>
            </a:r>
            <a:r>
              <a:rPr lang="en-CA" altLang="en-US" sz="3600" b="1" dirty="0" smtClean="0">
                <a:solidFill>
                  <a:srgbClr val="FFFF00"/>
                </a:solidFill>
              </a:rPr>
              <a:t> Allah </a:t>
            </a:r>
            <a:r>
              <a:rPr lang="en-CA" altLang="en-US" sz="3600" b="1" dirty="0" err="1" smtClean="0">
                <a:solidFill>
                  <a:srgbClr val="FFFF00"/>
                </a:solidFill>
              </a:rPr>
              <a:t>dan</a:t>
            </a:r>
            <a:r>
              <a:rPr lang="en-CA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CA" altLang="en-US" sz="3600" b="1" dirty="0" err="1" smtClean="0">
                <a:solidFill>
                  <a:srgbClr val="FFFF00"/>
                </a:solidFill>
              </a:rPr>
              <a:t>Rasulnya</a:t>
            </a:r>
            <a:r>
              <a:rPr lang="en-CA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CA" altLang="en-US" sz="3600" b="1" dirty="0" err="1" smtClean="0">
                <a:solidFill>
                  <a:srgbClr val="FFFF00"/>
                </a:solidFill>
              </a:rPr>
              <a:t>dan</a:t>
            </a:r>
            <a:r>
              <a:rPr lang="en-CA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CA" altLang="en-US" sz="3600" b="1" dirty="0" err="1" smtClean="0">
                <a:solidFill>
                  <a:srgbClr val="FFFF00"/>
                </a:solidFill>
              </a:rPr>
              <a:t>juga</a:t>
            </a:r>
            <a:r>
              <a:rPr lang="en-CA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CA" altLang="en-US" sz="3600" b="1" dirty="0" err="1" smtClean="0">
                <a:solidFill>
                  <a:srgbClr val="FFFF00"/>
                </a:solidFill>
              </a:rPr>
              <a:t>janganlah</a:t>
            </a:r>
            <a:r>
              <a:rPr lang="en-CA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CA" altLang="en-US" sz="3600" b="1" dirty="0" err="1" smtClean="0">
                <a:solidFill>
                  <a:srgbClr val="FFFF00"/>
                </a:solidFill>
              </a:rPr>
              <a:t>kamu</a:t>
            </a:r>
            <a:r>
              <a:rPr lang="en-CA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CA" altLang="en-US" sz="3600" b="1" dirty="0" err="1" smtClean="0">
                <a:solidFill>
                  <a:srgbClr val="FF0000"/>
                </a:solidFill>
              </a:rPr>
              <a:t>menghianati</a:t>
            </a:r>
            <a:r>
              <a:rPr lang="en-CA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3600" b="1" dirty="0" err="1" smtClean="0">
                <a:solidFill>
                  <a:srgbClr val="FF0000"/>
                </a:solidFill>
              </a:rPr>
              <a:t>amanat-amanat</a:t>
            </a:r>
            <a:r>
              <a:rPr lang="en-CA" altLang="en-US" sz="3600" b="1" dirty="0" smtClean="0">
                <a:solidFill>
                  <a:srgbClr val="FF0000"/>
                </a:solidFill>
              </a:rPr>
              <a:t> yang </a:t>
            </a:r>
            <a:r>
              <a:rPr lang="en-CA" altLang="en-US" sz="3600" b="1" dirty="0" err="1" smtClean="0">
                <a:solidFill>
                  <a:srgbClr val="FF0000"/>
                </a:solidFill>
              </a:rPr>
              <a:t>dipercayakan</a:t>
            </a:r>
            <a:r>
              <a:rPr lang="en-CA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3600" b="1" dirty="0" err="1" smtClean="0">
                <a:solidFill>
                  <a:srgbClr val="FF0000"/>
                </a:solidFill>
              </a:rPr>
              <a:t>kepadamu</a:t>
            </a:r>
            <a:r>
              <a:rPr lang="en-CA" altLang="en-US" sz="3600" b="1" dirty="0" smtClean="0">
                <a:solidFill>
                  <a:srgbClr val="FF0000"/>
                </a:solidFill>
              </a:rPr>
              <a:t>, </a:t>
            </a:r>
            <a:r>
              <a:rPr lang="en-CA" altLang="en-US" sz="3600" b="1" dirty="0" err="1" smtClean="0">
                <a:solidFill>
                  <a:srgbClr val="FF0000"/>
                </a:solidFill>
              </a:rPr>
              <a:t>sedang</a:t>
            </a:r>
            <a:r>
              <a:rPr lang="en-CA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3600" b="1" dirty="0" err="1" smtClean="0">
                <a:solidFill>
                  <a:srgbClr val="FF0000"/>
                </a:solidFill>
              </a:rPr>
              <a:t>kamu</a:t>
            </a:r>
            <a:r>
              <a:rPr lang="en-CA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3600" b="1" dirty="0" err="1" smtClean="0">
                <a:solidFill>
                  <a:srgbClr val="FF0000"/>
                </a:solidFill>
              </a:rPr>
              <a:t>mengetahui</a:t>
            </a:r>
            <a:r>
              <a:rPr lang="en-CA" altLang="en-US" sz="3600" b="1" dirty="0" smtClean="0">
                <a:solidFill>
                  <a:srgbClr val="FF0000"/>
                </a:solidFill>
              </a:rPr>
              <a:t>.”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798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ildflowers01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0632" y="392868"/>
            <a:ext cx="8662736" cy="48333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CA" altLang="en-US" b="1" dirty="0"/>
              <a:t> </a:t>
            </a:r>
            <a:r>
              <a:rPr lang="en-CA" altLang="en-US" b="1" dirty="0" smtClean="0"/>
              <a:t>   </a:t>
            </a:r>
            <a:r>
              <a:rPr lang="en-CA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QS. LUKMAN AYAT; 17</a:t>
            </a:r>
          </a:p>
          <a:p>
            <a:pPr>
              <a:buFontTx/>
              <a:buNone/>
            </a:pPr>
            <a:r>
              <a:rPr lang="en-CA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		“Hai anakku, dirikanlah </a:t>
            </a:r>
            <a:r>
              <a:rPr lang="en-CA" altLang="en-US" sz="3600" b="1" dirty="0" err="1" smtClean="0">
                <a:solidFill>
                  <a:schemeClr val="bg2">
                    <a:lumMod val="10000"/>
                  </a:schemeClr>
                </a:solidFill>
              </a:rPr>
              <a:t>shalat</a:t>
            </a:r>
            <a:r>
              <a:rPr lang="en-CA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 dan suruhlah (manusia)  mengerjakan yang baik dan </a:t>
            </a:r>
            <a:r>
              <a:rPr lang="en-CA" altLang="en-US" sz="3600" b="1" dirty="0" err="1" smtClean="0">
                <a:solidFill>
                  <a:schemeClr val="bg2">
                    <a:lumMod val="10000"/>
                  </a:schemeClr>
                </a:solidFill>
              </a:rPr>
              <a:t>cegahlah</a:t>
            </a:r>
            <a:r>
              <a:rPr lang="en-CA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 ( mereka) dari perbuatan yang mungkar dan bersabarlah terhadap apa yang menimpa kamu. Sesungguhnya yang demikian itu termasuk hal-hal yang diwajibkan ( oleh Allah)”</a:t>
            </a:r>
            <a:endParaRPr lang="en-US" altLang="en-US" sz="36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1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ropics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1510" y="302966"/>
            <a:ext cx="8513380" cy="4682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CA" altLang="en-US" sz="4000" b="1" dirty="0">
                <a:solidFill>
                  <a:srgbClr val="FF0066"/>
                </a:solidFill>
              </a:rPr>
              <a:t> 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Hadits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Rasulullah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Saw yang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diriwayatkan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oleh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abu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daud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”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barangsiapa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yang kami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angkat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untuk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mengerjakan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sesuatu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pekerjaan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dan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kami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upah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menurut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semestinya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,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lalu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ia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mengambil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lebih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dari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upah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yang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semestinya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,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maka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ia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telah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melakukan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 </a:t>
            </a:r>
            <a:r>
              <a:rPr lang="en-CA" altLang="en-US" sz="4000" b="1" dirty="0" err="1" smtClean="0">
                <a:solidFill>
                  <a:srgbClr val="FF0066"/>
                </a:solidFill>
              </a:rPr>
              <a:t>korupsi</a:t>
            </a:r>
            <a:r>
              <a:rPr lang="en-CA" altLang="en-US" sz="4000" b="1" dirty="0" smtClean="0">
                <a:solidFill>
                  <a:srgbClr val="FF0066"/>
                </a:solidFill>
              </a:rPr>
              <a:t>“</a:t>
            </a:r>
            <a:endParaRPr lang="en-US" altLang="en-US" sz="4000" b="1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5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1120" y="-9524"/>
            <a:ext cx="9326880" cy="6999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807720" y="1936653"/>
            <a:ext cx="800735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CA" sz="3200" b="1" dirty="0"/>
              <a:t> </a:t>
            </a:r>
            <a:r>
              <a:rPr lang="en-CA" sz="3200" b="1" dirty="0" smtClean="0"/>
              <a:t>  </a:t>
            </a:r>
            <a:r>
              <a:rPr lang="en-CA" sz="3200" b="1" dirty="0" err="1" smtClean="0"/>
              <a:t>Hadits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Rasulullah</a:t>
            </a:r>
            <a:r>
              <a:rPr lang="en-CA" sz="3200" b="1" dirty="0" smtClean="0"/>
              <a:t> Saw yang </a:t>
            </a:r>
            <a:r>
              <a:rPr lang="en-CA" sz="3200" b="1" dirty="0" err="1" smtClean="0"/>
              <a:t>diriwayatkan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oleh</a:t>
            </a:r>
            <a:r>
              <a:rPr lang="en-CA" sz="3200" b="1" dirty="0" smtClean="0"/>
              <a:t> Al-Bukhari: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CA" sz="3200" b="1" dirty="0" smtClean="0"/>
              <a:t>	“Demi Allah, </a:t>
            </a:r>
            <a:r>
              <a:rPr lang="en-CA" sz="3200" b="1" dirty="0" err="1" smtClean="0"/>
              <a:t>tidaklah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seorang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dari</a:t>
            </a:r>
            <a:r>
              <a:rPr lang="en-CA" sz="3200" b="1" dirty="0" smtClean="0"/>
              <a:t> kalian </a:t>
            </a:r>
            <a:r>
              <a:rPr lang="en-CA" sz="3200" b="1" dirty="0" err="1" smtClean="0"/>
              <a:t>mengambil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sesuatu</a:t>
            </a:r>
            <a:r>
              <a:rPr lang="en-CA" sz="3200" b="1" dirty="0" smtClean="0"/>
              <a:t> yang </a:t>
            </a:r>
            <a:r>
              <a:rPr lang="en-CA" sz="3200" b="1" dirty="0" err="1" smtClean="0"/>
              <a:t>bukan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haknya</a:t>
            </a:r>
            <a:r>
              <a:rPr lang="en-CA" sz="3200" b="1" dirty="0" smtClean="0"/>
              <a:t>, </a:t>
            </a:r>
            <a:r>
              <a:rPr lang="en-CA" sz="3200" b="1" dirty="0" err="1" smtClean="0"/>
              <a:t>melainkan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pada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hari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kiamat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ia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akan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menghadap</a:t>
            </a:r>
            <a:r>
              <a:rPr lang="en-CA" sz="3200" b="1" dirty="0" smtClean="0"/>
              <a:t> Allah </a:t>
            </a:r>
            <a:r>
              <a:rPr lang="en-CA" sz="3200" b="1" dirty="0" err="1" smtClean="0"/>
              <a:t>dengan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membawa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beban</a:t>
            </a:r>
            <a:r>
              <a:rPr lang="en-CA" sz="3200" b="1" dirty="0" smtClean="0"/>
              <a:t> yang </a:t>
            </a:r>
            <a:r>
              <a:rPr lang="en-CA" sz="3200" b="1" dirty="0" err="1" smtClean="0"/>
              <a:t>berat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terhadap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sesuatu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tersebut</a:t>
            </a:r>
            <a:r>
              <a:rPr lang="en-CA" sz="3200" b="1" dirty="0" smtClean="0"/>
              <a:t>”.</a:t>
            </a:r>
            <a:endParaRPr lang="en-US" sz="3200" b="1" dirty="0" smtClean="0"/>
          </a:p>
        </p:txBody>
      </p:sp>
      <p:pic>
        <p:nvPicPr>
          <p:cNvPr id="5" name="Picture 6" descr="FD0041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-189951"/>
            <a:ext cx="187483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83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ang Undang, Animasi, Hukum gambar png">
            <a:extLst>
              <a:ext uri="{FF2B5EF4-FFF2-40B4-BE49-F238E27FC236}">
                <a16:creationId xmlns:a16="http://schemas.microsoft.com/office/drawing/2014/main" xmlns="" id="{07E9EBDC-D580-485D-A25D-F945453F9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1" y="95691"/>
            <a:ext cx="8897237" cy="6409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B98FA87-6C3B-4A6E-9F09-C8153B1666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546525" y="5011566"/>
            <a:ext cx="3970154" cy="146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D29A6FA-6F97-460E-B998-E23D0F23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04"/>
            <a:ext cx="1392867" cy="125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3A159E0-5D52-4181-93AE-2029990E2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7957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schemeClr val="accent3">
                    <a:lumMod val="50000"/>
                  </a:schemeClr>
                </a:solidFill>
              </a:rPr>
              <a:t>KEJAKSAAN NEGERI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6C750-8CD4-42A3-9A47-13FD576A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421" y="283524"/>
            <a:ext cx="9603275" cy="556448"/>
          </a:xfrm>
        </p:spPr>
        <p:txBody>
          <a:bodyPr>
            <a:noAutofit/>
          </a:bodyPr>
          <a:lstStyle/>
          <a:p>
            <a:pPr algn="ctr"/>
            <a:r>
              <a:rPr lang="en-GB" sz="4000" dirty="0" err="1">
                <a:solidFill>
                  <a:srgbClr val="FF0000"/>
                </a:solidFill>
              </a:rPr>
              <a:t>Pengertian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Tindak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Pidana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Korupsi</a:t>
            </a:r>
            <a:r>
              <a:rPr lang="en-GB" sz="4000" dirty="0">
                <a:solidFill>
                  <a:srgbClr val="FF0000"/>
                </a:solidFill>
              </a:rPr>
              <a:t/>
            </a:r>
            <a:br>
              <a:rPr lang="en-GB" sz="4000" dirty="0">
                <a:solidFill>
                  <a:srgbClr val="FF0000"/>
                </a:solidFill>
              </a:rPr>
            </a:br>
            <a:endParaRPr lang="en-ID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7D855C-4110-4B31-A79E-D1921F24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190626"/>
            <a:ext cx="8853820" cy="2324100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Pengertian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Korupsi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secara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yuridis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baik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arti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maupun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jenisnya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telah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dirumuskan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undang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–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undang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no. 31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tahun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1999 jo. UU no. 20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tahun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2001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tentang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pemberantasan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tindak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pidana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korupsi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undang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–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undang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sebelumnya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yaitu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UU No. 3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tahun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1971.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en-US" sz="8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pengertian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Yuridis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pengertian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korupsi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tidak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hanya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terbatas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kepada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perbuatan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memenuhi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rumus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delik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, yang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merugikan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keuangan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negara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Perekonomian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Negara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tetapi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meliputi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juga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perbuatan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–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perbuatan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memenuhi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rumus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delik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, yang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merugikan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masyarakat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orang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perseorangan</a:t>
            </a:r>
            <a:r>
              <a:rPr lang="id-ID" sz="26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.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  <a:p>
            <a:pPr marL="0" indent="0" algn="just">
              <a:spcBef>
                <a:spcPct val="20000"/>
              </a:spcBef>
              <a:buClr>
                <a:srgbClr val="9BBB59"/>
              </a:buClr>
              <a:buSzTx/>
              <a:buNone/>
              <a:defRPr/>
            </a:pPr>
            <a:endParaRPr lang="en-ID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6A14AB48-B7D0-4E59-8231-94415FC36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prstClr val="white"/>
                </a:solidFill>
              </a:rPr>
              <a:t>KEJAKSAAN NEGERI</a:t>
            </a:r>
            <a:r>
              <a:rPr lang="en-GB" sz="1200" dirty="0">
                <a:solidFill>
                  <a:prstClr val="white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ubtitle 9"/>
          <p:cNvSpPr>
            <a:spLocks noGrp="1"/>
          </p:cNvSpPr>
          <p:nvPr>
            <p:ph type="subTitle" idx="4294967295"/>
          </p:nvPr>
        </p:nvSpPr>
        <p:spPr>
          <a:xfrm>
            <a:off x="0" y="5000625"/>
            <a:ext cx="9020175" cy="1071563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</a:rPr>
              <a:t>TERIMA KASIH</a:t>
            </a:r>
          </a:p>
        </p:txBody>
      </p:sp>
      <p:pic>
        <p:nvPicPr>
          <p:cNvPr id="20484" name="Picture 7" descr="LOGO KEJAKSA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22" y="1247853"/>
            <a:ext cx="3499271" cy="3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" y="6600827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prstClr val="white"/>
                </a:solidFill>
              </a:rPr>
              <a:t>KEJAKSAAN NEGERI</a:t>
            </a:r>
            <a:r>
              <a:rPr lang="en-GB" sz="1200" dirty="0">
                <a:solidFill>
                  <a:prstClr val="white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1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ukum Berat Pelaku Korupsi Dana Covid-19">
            <a:extLst>
              <a:ext uri="{FF2B5EF4-FFF2-40B4-BE49-F238E27FC236}">
                <a16:creationId xmlns:a16="http://schemas.microsoft.com/office/drawing/2014/main" xmlns="" id="{0DA8D565-C9A6-42ED-83C8-AF632904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1254917"/>
            <a:ext cx="8098086" cy="53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ADD5813E-B00E-4B46-AFDD-8A5C8035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295275"/>
            <a:ext cx="5942013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002060"/>
                </a:solidFill>
              </a:rPr>
              <a:t>Delik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Korupsi</a:t>
            </a:r>
            <a:endParaRPr lang="en-ID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1F50BD5-48D4-4A1A-A437-E1B097D78CCB}"/>
              </a:ext>
            </a:extLst>
          </p:cNvPr>
          <p:cNvSpPr/>
          <p:nvPr/>
        </p:nvSpPr>
        <p:spPr>
          <a:xfrm>
            <a:off x="315579" y="2339164"/>
            <a:ext cx="20370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KERUGIAN KEUANGAN NEGARA</a:t>
            </a:r>
            <a:endParaRPr lang="en-ID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45DE0AD-1E0A-4CF9-B3F6-38949A1D4930}"/>
              </a:ext>
            </a:extLst>
          </p:cNvPr>
          <p:cNvSpPr/>
          <p:nvPr/>
        </p:nvSpPr>
        <p:spPr>
          <a:xfrm>
            <a:off x="315579" y="4151793"/>
            <a:ext cx="20370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SUAP MENYUAP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3BAF84A-2D96-44D5-97C1-F233EE11004C}"/>
              </a:ext>
            </a:extLst>
          </p:cNvPr>
          <p:cNvSpPr/>
          <p:nvPr/>
        </p:nvSpPr>
        <p:spPr>
          <a:xfrm>
            <a:off x="2663088" y="2339164"/>
            <a:ext cx="20370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PENGGELAPAN DALAM JABATAN</a:t>
            </a:r>
            <a:endParaRPr lang="en-ID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F612AF6-B98B-4345-B77F-04E6C689AB8E}"/>
              </a:ext>
            </a:extLst>
          </p:cNvPr>
          <p:cNvSpPr/>
          <p:nvPr/>
        </p:nvSpPr>
        <p:spPr>
          <a:xfrm>
            <a:off x="2663088" y="4151793"/>
            <a:ext cx="20370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PEMERASAN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7C51004-465A-4D26-8810-81D69163052D}"/>
              </a:ext>
            </a:extLst>
          </p:cNvPr>
          <p:cNvSpPr/>
          <p:nvPr/>
        </p:nvSpPr>
        <p:spPr>
          <a:xfrm>
            <a:off x="5010597" y="2339164"/>
            <a:ext cx="184740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PERBUATAN CURANG</a:t>
            </a:r>
            <a:endParaRPr lang="en-ID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A9B7491-8809-403A-AA5A-51043B4A2FCD}"/>
              </a:ext>
            </a:extLst>
          </p:cNvPr>
          <p:cNvSpPr/>
          <p:nvPr/>
        </p:nvSpPr>
        <p:spPr>
          <a:xfrm>
            <a:off x="5010597" y="4032730"/>
            <a:ext cx="184740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BENTURAN KEPENTINGAN DALAM PENGADAAN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D606230-B0EB-49A6-A59F-55861259E68C}"/>
              </a:ext>
            </a:extLst>
          </p:cNvPr>
          <p:cNvSpPr/>
          <p:nvPr/>
        </p:nvSpPr>
        <p:spPr>
          <a:xfrm>
            <a:off x="7159624" y="2339164"/>
            <a:ext cx="15609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GRATIFIKASI</a:t>
            </a:r>
            <a:endParaRPr lang="en-ID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08301C6B-0BB5-495F-B076-1A9324F5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prstClr val="white"/>
                </a:solidFill>
              </a:rPr>
              <a:t>KEJAKSAAN NEGERI</a:t>
            </a:r>
            <a:r>
              <a:rPr lang="en-GB" sz="1200" dirty="0">
                <a:solidFill>
                  <a:prstClr val="white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31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CA7C70-125F-43EB-94A5-A19CDEA4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428625"/>
            <a:ext cx="7934326" cy="5829300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Berdasarkan pasal pasal dalam UU No. 31 Tahun 1999 Jo. UU No. </a:t>
            </a:r>
            <a:r>
              <a:rPr kumimoji="0" lang="id-ID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2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0</a:t>
            </a:r>
            <a:r>
              <a:rPr kumimoji="0" lang="id-ID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Tahun 2001 korupsi dirumuskan dalam dalam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30 (tiga puluh)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bentuk jenis tindak pidana korupsi dapat dikelompokan sebagai berikut :</a:t>
            </a:r>
            <a:endParaRPr kumimoji="0" lang="id-ID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Kerugian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keuangan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negara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atau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perekonomian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negara (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2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ayat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1 dan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3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Suap m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enyuapan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(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5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ayat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1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huruf a huruf b,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5 ayat (2), Pasal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6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ayat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1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huruf a,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,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 6 ayat (2),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12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huruf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a, b, c, dan d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Penggelapan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dalam Jabatan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8,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10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huruf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a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, b dan c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)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Pemerasan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(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12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huruf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e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,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f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, g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)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Perbuatan Curang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7 ayat  (a) huruf a, b, c, d, pasal 7 ayat (2), Pasal 12 huruf i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)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Benturan kepentingan  dalam pengadaan (Pasal 12 huruf i)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Gratifikasi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12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B, C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)</a:t>
            </a:r>
            <a:endParaRPr kumimoji="0" lang="id-ID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Dari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beberapa pasal tersebut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,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hanya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2 dan 3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yang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mamuat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unsur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merugikan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negara,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sedangkan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lainnya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yang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terdiri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dari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28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terkait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dengan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prilaku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menyimpang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dari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penyelenggara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negara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atau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pegawai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negeri dan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pihak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swasta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.</a:t>
            </a:r>
            <a:endParaRPr lang="en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1F2D3EE-07DA-4E3F-BFF7-1B3836923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prstClr val="white"/>
                </a:solidFill>
              </a:rPr>
              <a:t>KEJAKSAAN NEGERI</a:t>
            </a:r>
            <a:r>
              <a:rPr lang="en-GB" sz="1200" dirty="0">
                <a:solidFill>
                  <a:prstClr val="white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08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1F5E2-DB7A-4C72-B48C-92A360F6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04825"/>
            <a:ext cx="8010526" cy="8477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SUAP MENYUAP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996AA4-F7FC-4716-B16C-121DD1E2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52550"/>
            <a:ext cx="8153401" cy="4895850"/>
          </a:xfrm>
        </p:spPr>
        <p:txBody>
          <a:bodyPr>
            <a:normAutofit fontScale="92500" lnSpcReduction="10000"/>
          </a:bodyPr>
          <a:lstStyle/>
          <a:p>
            <a:pPr marL="231775" marR="0" lvl="0" indent="-231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Pasal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5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ayat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(1)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huruf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a</a:t>
            </a:r>
          </a:p>
          <a:p>
            <a:pPr marL="231775" marR="0" lvl="0" indent="-231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-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Memberi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atau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menjanjikan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sesuatu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;</a:t>
            </a:r>
          </a:p>
          <a:p>
            <a:pPr marL="231775" marR="0" lvl="0" indent="-231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-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kepada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pegawai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negeri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atau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penyelenggara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negara;</a:t>
            </a:r>
          </a:p>
          <a:p>
            <a:pPr marL="231775" marR="0" lvl="0" indent="-231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-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maksud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supaya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berbuat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atau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tidak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berbuat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sesuatu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dalam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jabatannya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;</a:t>
            </a:r>
          </a:p>
          <a:p>
            <a:pPr marL="231775" marR="0" lvl="0" indent="-231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13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bertentangan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kewajibannya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.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맑은 고딕" panose="020B0503020000020004" pitchFamily="34" charset="-127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Dipidana penjara paling singkat </a:t>
            </a:r>
            <a:r>
              <a:rPr kumimoji="0" lang="fi-FI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1 (satu) tahun dan paling lama 5 (lima) tahun</a:t>
            </a:r>
            <a:r>
              <a:rPr kumimoji="0" lang="fi-FI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dan atau pidana denda paling sedikit </a:t>
            </a:r>
            <a:r>
              <a:rPr kumimoji="0" lang="fi-FI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Rp</a:t>
            </a:r>
            <a:r>
              <a:rPr kumimoji="0" lang="id-ID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.</a:t>
            </a:r>
            <a:r>
              <a:rPr kumimoji="0" lang="fi-FI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50.000.000,-</a:t>
            </a:r>
            <a:r>
              <a:rPr kumimoji="0" lang="fi-FI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(lima puluh juta rupiah) dan paling banyak </a:t>
            </a:r>
            <a:r>
              <a:rPr kumimoji="0" lang="fi-FI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Rp</a:t>
            </a:r>
            <a:r>
              <a:rPr kumimoji="0" lang="id-ID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.</a:t>
            </a:r>
            <a:r>
              <a:rPr kumimoji="0" lang="fi-FI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250.000.000,-</a:t>
            </a:r>
            <a:r>
              <a:rPr kumimoji="0" lang="fi-FI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(dua ratus lima puluh juta rupiah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Pasal-pasal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lain  yang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sejenis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ada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11 (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sebelas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)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lagi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,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yaitu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Pasal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5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ayat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(1)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huruf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b;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Pasal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5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ayat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(2);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Pasal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6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ayat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(1)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huruf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a dan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huruf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b;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Pasal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6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ayat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(2)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Pasal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11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Pasal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12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huruf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a, b, c dan 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Pasal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맑은 고딕" panose="020B0503020000020004" pitchFamily="34" charset="-127"/>
                <a:cs typeface="+mn-cs"/>
              </a:rPr>
              <a:t> 13.</a:t>
            </a:r>
          </a:p>
          <a:p>
            <a:endParaRPr lang="en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336BE7E-7FA6-40CC-A0B8-666E9557F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prstClr val="white"/>
                </a:solidFill>
              </a:rPr>
              <a:t>KEJAKSAAN NEGERI</a:t>
            </a:r>
            <a:r>
              <a:rPr lang="en-GB" sz="1200" dirty="0">
                <a:solidFill>
                  <a:prstClr val="white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01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FB2F6B-E595-476F-AAF7-D649959D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1"/>
            <a:ext cx="7572376" cy="6095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PENGGELAPAN DALAM JABATAN</a:t>
            </a:r>
            <a:endParaRPr lang="en-ID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4B084C-2C30-4410-8B29-E2123F19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1" y="1219200"/>
            <a:ext cx="8477250" cy="48221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    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Pasal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8</a:t>
            </a:r>
          </a:p>
          <a:p>
            <a:pPr lvl="1" algn="just">
              <a:lnSpc>
                <a:spcPct val="80000"/>
              </a:lnSpc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Pegawai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Negeri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orang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selain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Pegawai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Negeri yang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ditugaskan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menjalankan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suatu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jabatan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umum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</a:p>
          <a:p>
            <a:pPr lvl="1" algn="just">
              <a:lnSpc>
                <a:spcPct val="80000"/>
              </a:lnSpc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terus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menerus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sementara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waktu</a:t>
            </a:r>
            <a:endParaRPr lang="en-US" sz="2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sengaja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:</a:t>
            </a:r>
          </a:p>
          <a:p>
            <a:pPr lvl="2" algn="just">
              <a:lnSpc>
                <a:spcPct val="80000"/>
              </a:lnSpc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menggelapkan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uang /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surat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berharga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disimpan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karena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jabatannya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lvl="2" algn="just">
              <a:lnSpc>
                <a:spcPct val="80000"/>
              </a:lnSpc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membiarkan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uang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surat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berharga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tadi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diambil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digelapkan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oleh orang lain</a:t>
            </a:r>
          </a:p>
          <a:p>
            <a:pPr lvl="2" algn="just">
              <a:lnSpc>
                <a:spcPct val="80000"/>
              </a:lnSpc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membantu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perbuatan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tersebut</a:t>
            </a:r>
            <a:endParaRPr lang="en-US" sz="2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Dipidana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pidana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penjara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palinbg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singkat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3 (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tiga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dan paling lama 15 (lima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belas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pidana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denda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paling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sedikit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Rp</a:t>
            </a:r>
            <a:r>
              <a:rPr lang="id-ID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150.000000,- (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seratus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lima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puluh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juta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rupiah) dan paling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banyak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Rp</a:t>
            </a:r>
            <a:r>
              <a:rPr lang="id-ID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750.000.000,- (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tujuh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ratus lima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puluh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juta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rupiah)</a:t>
            </a:r>
          </a:p>
          <a:p>
            <a:pPr algn="just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Terdapat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 4 (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empat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)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pasal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lainnya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yang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sejenis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yaitu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: </a:t>
            </a:r>
          </a:p>
          <a:p>
            <a:pPr algn="just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Pasal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9;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Pasal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10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huruf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a, b dan c.</a:t>
            </a:r>
          </a:p>
          <a:p>
            <a:endParaRPr lang="en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446991A-C225-422A-9E24-BE2EF1F11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prstClr val="white"/>
                </a:solidFill>
              </a:rPr>
              <a:t>KEJAKSAAN NEGERI</a:t>
            </a:r>
            <a:r>
              <a:rPr lang="en-GB" sz="1200" dirty="0">
                <a:solidFill>
                  <a:prstClr val="white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50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72F21-6D10-4563-805F-2321C11E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096251" cy="65722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PEMERASAN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D8248A-0060-49C7-A25C-AE0C572A7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6826"/>
            <a:ext cx="8505825" cy="5095874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90000"/>
              </a:lnSpc>
              <a:spcBef>
                <a:spcPct val="20000"/>
              </a:spcBef>
              <a:tabLst>
                <a:tab pos="863600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Pasal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12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huruf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e</a:t>
            </a:r>
          </a:p>
          <a:p>
            <a:pPr marL="457200" indent="-457200" algn="just">
              <a:lnSpc>
                <a:spcPct val="90000"/>
              </a:lnSpc>
              <a:tabLst>
                <a:tab pos="863600" algn="l"/>
              </a:tabLst>
            </a:pP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Didenda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pidana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penjara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seumur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hidup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penjara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paling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singkat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4 (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empat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dan paling lama 20 (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dua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puluh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pidana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denda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paling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sedikit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Rp 200 (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dua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ratus)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juta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dan paling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banyak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Rp 1 (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satu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miliar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:</a:t>
            </a:r>
          </a:p>
          <a:p>
            <a:pPr marL="1028700" lvl="1" indent="-457200" algn="just">
              <a:lnSpc>
                <a:spcPct val="90000"/>
              </a:lnSpc>
              <a:spcBef>
                <a:spcPct val="40000"/>
              </a:spcBef>
              <a:buFontTx/>
              <a:buChar char="–"/>
              <a:tabLst>
                <a:tab pos="863600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Pegawai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negeri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penyelenggara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negara;</a:t>
            </a:r>
          </a:p>
          <a:p>
            <a:pPr marL="1028700" lvl="1" indent="-457200" algn="just">
              <a:lnSpc>
                <a:spcPct val="90000"/>
              </a:lnSpc>
              <a:spcBef>
                <a:spcPct val="40000"/>
              </a:spcBef>
              <a:buFontTx/>
              <a:buChar char="–"/>
              <a:tabLst>
                <a:tab pos="863600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maksud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menguntungkan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sendiri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orang lain;</a:t>
            </a:r>
          </a:p>
          <a:p>
            <a:pPr marL="1028700" lvl="1" indent="-457200" algn="just">
              <a:lnSpc>
                <a:spcPct val="90000"/>
              </a:lnSpc>
              <a:spcBef>
                <a:spcPct val="40000"/>
              </a:spcBef>
              <a:buFontTx/>
              <a:buChar char="–"/>
              <a:tabLst>
                <a:tab pos="863600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melawan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;</a:t>
            </a:r>
          </a:p>
          <a:p>
            <a:pPr marL="1028700" lvl="1" indent="-457200" algn="just">
              <a:lnSpc>
                <a:spcPct val="90000"/>
              </a:lnSpc>
              <a:spcBef>
                <a:spcPct val="40000"/>
              </a:spcBef>
              <a:buFontTx/>
              <a:buChar char="–"/>
              <a:tabLst>
                <a:tab pos="863600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Memaksa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memberikan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sesuatu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membayar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bayaran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potongan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mengerjakan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sesuatu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bagi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dirinya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sendiri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;</a:t>
            </a:r>
          </a:p>
          <a:p>
            <a:pPr marL="1028700" lvl="1" indent="-457200" algn="just">
              <a:lnSpc>
                <a:spcPct val="90000"/>
              </a:lnSpc>
              <a:spcBef>
                <a:spcPct val="40000"/>
              </a:spcBef>
              <a:buFontTx/>
              <a:buChar char="–"/>
              <a:tabLst>
                <a:tab pos="863600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Menyalahgunakan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kekuasaannya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Terdapat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2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pasal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lagi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yang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sejenis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yaitu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Pasal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12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huruf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f dan g.</a:t>
            </a:r>
          </a:p>
          <a:p>
            <a:endParaRPr lang="en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36F8601-B4B7-4D02-8F97-691AECA00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prstClr val="white"/>
                </a:solidFill>
              </a:rPr>
              <a:t>KEJAKSAAN NEGERI</a:t>
            </a:r>
            <a:r>
              <a:rPr lang="en-GB" sz="1200" dirty="0">
                <a:solidFill>
                  <a:prstClr val="white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4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2BCB6-F650-48DC-A212-FB66AB1C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077201" cy="62865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PEMBORONG BERBUAT CURANG</a:t>
            </a:r>
            <a:endParaRPr lang="en-ID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5C90BF-7158-4593-89E2-97D9552A2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43025"/>
            <a:ext cx="8267701" cy="5076825"/>
          </a:xfrm>
        </p:spPr>
        <p:txBody>
          <a:bodyPr>
            <a:normAutofit fontScale="92500" lnSpcReduction="20000"/>
          </a:bodyPr>
          <a:lstStyle/>
          <a:p>
            <a:pPr marL="231775" indent="-231775" algn="just">
              <a:lnSpc>
                <a:spcPct val="90000"/>
              </a:lnSpc>
              <a:spcBef>
                <a:spcPct val="20000"/>
              </a:spcBef>
              <a:tabLst>
                <a:tab pos="341313" algn="l"/>
              </a:tabLst>
            </a:pPr>
            <a:r>
              <a:rPr lang="en-US" sz="3000" b="1" dirty="0" err="1">
                <a:solidFill>
                  <a:srgbClr val="FF0000"/>
                </a:solidFill>
                <a:latin typeface="Arial Rounded MT Bold" pitchFamily="34" charset="0"/>
              </a:rPr>
              <a:t>Pasal</a:t>
            </a:r>
            <a:r>
              <a:rPr lang="en-US" sz="3000" b="1" dirty="0">
                <a:solidFill>
                  <a:srgbClr val="FF0000"/>
                </a:solidFill>
                <a:latin typeface="Arial Rounded MT Bold" pitchFamily="34" charset="0"/>
              </a:rPr>
              <a:t> 7 </a:t>
            </a:r>
            <a:r>
              <a:rPr lang="en-US" sz="3000" b="1" dirty="0" err="1">
                <a:solidFill>
                  <a:srgbClr val="FF0000"/>
                </a:solidFill>
                <a:latin typeface="Arial Rounded MT Bold" pitchFamily="34" charset="0"/>
              </a:rPr>
              <a:t>ayat</a:t>
            </a:r>
            <a:r>
              <a:rPr lang="en-US" sz="3000" b="1" dirty="0">
                <a:solidFill>
                  <a:srgbClr val="FF0000"/>
                </a:solidFill>
                <a:latin typeface="Arial Rounded MT Bold" pitchFamily="34" charset="0"/>
              </a:rPr>
              <a:t> (1) </a:t>
            </a:r>
            <a:r>
              <a:rPr lang="en-US" sz="3000" b="1" dirty="0" err="1">
                <a:solidFill>
                  <a:srgbClr val="FF0000"/>
                </a:solidFill>
                <a:latin typeface="Arial Rounded MT Bold" pitchFamily="34" charset="0"/>
              </a:rPr>
              <a:t>huruf</a:t>
            </a:r>
            <a:r>
              <a:rPr lang="en-US" sz="3000" b="1" dirty="0">
                <a:solidFill>
                  <a:srgbClr val="FF0000"/>
                </a:solidFill>
                <a:latin typeface="Arial Rounded MT Bold" pitchFamily="34" charset="0"/>
              </a:rPr>
              <a:t> a</a:t>
            </a:r>
          </a:p>
          <a:p>
            <a:pPr marL="231775" indent="-231775" algn="just">
              <a:lnSpc>
                <a:spcPct val="90000"/>
              </a:lnSpc>
              <a:spcBef>
                <a:spcPct val="20000"/>
              </a:spcBef>
              <a:tabLst>
                <a:tab pos="341313" algn="l"/>
              </a:tabLst>
            </a:pPr>
            <a:r>
              <a:rPr lang="fi-FI" altLang="ko-KR" sz="3000" dirty="0">
                <a:solidFill>
                  <a:schemeClr val="tx1"/>
                </a:solidFill>
                <a:latin typeface="Arial Rounded MT Bold" pitchFamily="34" charset="0"/>
              </a:rPr>
              <a:t>Pemborong, ahli bangunan, atau penjual bahan bangunan</a:t>
            </a:r>
            <a:r>
              <a:rPr lang="en-US" sz="3000" dirty="0">
                <a:solidFill>
                  <a:schemeClr val="tx1"/>
                </a:solidFill>
                <a:latin typeface="Arial Rounded MT Bold" pitchFamily="34" charset="0"/>
              </a:rPr>
              <a:t>;</a:t>
            </a:r>
          </a:p>
          <a:p>
            <a:pPr marL="231775" indent="-231775" algn="just">
              <a:lnSpc>
                <a:spcPct val="90000"/>
              </a:lnSpc>
              <a:spcBef>
                <a:spcPct val="20000"/>
              </a:spcBef>
              <a:tabLst>
                <a:tab pos="341313" algn="l"/>
              </a:tabLst>
            </a:pPr>
            <a:r>
              <a:rPr lang="fi-FI" altLang="ko-KR" sz="3000" dirty="0">
                <a:solidFill>
                  <a:schemeClr val="tx1"/>
                </a:solidFill>
                <a:latin typeface="Arial Rounded MT Bold" pitchFamily="34" charset="0"/>
              </a:rPr>
              <a:t>Melakukan perbuatan curang</a:t>
            </a:r>
            <a:r>
              <a:rPr lang="en-US" sz="3000" dirty="0">
                <a:solidFill>
                  <a:schemeClr val="tx1"/>
                </a:solidFill>
                <a:latin typeface="Arial Rounded MT Bold" pitchFamily="34" charset="0"/>
              </a:rPr>
              <a:t>;</a:t>
            </a:r>
          </a:p>
          <a:p>
            <a:pPr marL="231775" indent="-231775" algn="just">
              <a:lnSpc>
                <a:spcPct val="90000"/>
              </a:lnSpc>
              <a:spcBef>
                <a:spcPct val="20000"/>
              </a:spcBef>
              <a:tabLst>
                <a:tab pos="341313" algn="l"/>
              </a:tabLst>
            </a:pPr>
            <a:r>
              <a:rPr lang="fi-FI" altLang="ko-KR" sz="3000" dirty="0">
                <a:solidFill>
                  <a:schemeClr val="tx1"/>
                </a:solidFill>
                <a:latin typeface="Arial Rounded MT Bold" pitchFamily="34" charset="0"/>
              </a:rPr>
              <a:t>Pada waktu membuat bangunan atau menyerahkan bahan bangunan</a:t>
            </a:r>
            <a:r>
              <a:rPr lang="en-US" altLang="ko-KR" sz="3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 Rounded MT Bold" pitchFamily="34" charset="0"/>
              </a:rPr>
              <a:t>;</a:t>
            </a:r>
          </a:p>
          <a:p>
            <a:pPr marL="231775" indent="-231775" algn="just">
              <a:lnSpc>
                <a:spcPct val="90000"/>
              </a:lnSpc>
              <a:spcBef>
                <a:spcPct val="20000"/>
              </a:spcBef>
              <a:tabLst>
                <a:tab pos="341313" algn="l"/>
              </a:tabLst>
            </a:pPr>
            <a:r>
              <a:rPr lang="fi-FI" altLang="ko-KR" sz="3000" dirty="0">
                <a:solidFill>
                  <a:schemeClr val="tx1"/>
                </a:solidFill>
                <a:latin typeface="Arial Rounded MT Bold" pitchFamily="34" charset="0"/>
              </a:rPr>
              <a:t>Yang dapat membahayakan keamanan orang atau keamanan barang, atau keselamatan negara dalam keadaan perang</a:t>
            </a:r>
            <a:r>
              <a:rPr lang="en-US" altLang="ko-KR" sz="3000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pPr marL="231775" indent="-231775" algn="just">
              <a:lnSpc>
                <a:spcPct val="90000"/>
              </a:lnSpc>
              <a:spcBef>
                <a:spcPct val="20000"/>
              </a:spcBef>
              <a:tabLst>
                <a:tab pos="341313" algn="l"/>
              </a:tabLst>
            </a:pPr>
            <a:r>
              <a:rPr lang="fi-FI" altLang="ko-KR" sz="3000" dirty="0">
                <a:solidFill>
                  <a:srgbClr val="FF0000"/>
                </a:solidFill>
                <a:latin typeface="Arial Rounded MT Bold" pitchFamily="34" charset="0"/>
              </a:rPr>
              <a:t>Dipidana penjara paling singkat 2 (dua) tahun dan paling lama 7 (tujuh) tahun dan atau pidana denda paling sedikit Rp 100.000.000,- (seratus juta rupiah) dan paling banyak Rp 350.000.000,- (tiga ratus lima puluh juta rupiah</a:t>
            </a:r>
            <a:r>
              <a:rPr lang="en-US" altLang="ko-KR" sz="30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</a:p>
          <a:p>
            <a:endParaRPr lang="en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AB84DEC-E24B-4768-9234-FA9A89BB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615115"/>
            <a:ext cx="3833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457200"/>
            <a:r>
              <a:rPr lang="id-ID" sz="1200" dirty="0">
                <a:solidFill>
                  <a:prstClr val="white"/>
                </a:solidFill>
              </a:rPr>
              <a:t>KEJAKSAAN NEGERI</a:t>
            </a:r>
            <a:r>
              <a:rPr lang="en-GB" sz="1200" dirty="0">
                <a:solidFill>
                  <a:prstClr val="white"/>
                </a:solidFill>
              </a:rPr>
              <a:t> KOTA MADIUN</a:t>
            </a:r>
            <a:r>
              <a:rPr lang="en-US" dirty="0">
                <a:solidFill>
                  <a:srgbClr val="C42F1A">
                    <a:lumMod val="10000"/>
                  </a:srgbClr>
                </a:solidFill>
              </a:rPr>
              <a:t/>
            </a:r>
            <a:br>
              <a:rPr lang="en-US" dirty="0">
                <a:solidFill>
                  <a:srgbClr val="C42F1A">
                    <a:lumMod val="10000"/>
                  </a:srgbClr>
                </a:solidFill>
              </a:rPr>
            </a:br>
            <a:endParaRPr lang="en-US" dirty="0">
              <a:solidFill>
                <a:srgbClr val="C42F1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88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1655</Words>
  <Application>Microsoft Office PowerPoint</Application>
  <PresentationFormat>On-screen Show (4:3)</PresentationFormat>
  <Paragraphs>230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Facet</vt:lpstr>
      <vt:lpstr>MEMBANGUN KESADARAN SELURUH ELEMEN BANGSA DALAM BUDAYA ANTI KORUPSI</vt:lpstr>
      <vt:lpstr>PowerPoint Presentation</vt:lpstr>
      <vt:lpstr>Pengertian Tindak Pidana Korupsi </vt:lpstr>
      <vt:lpstr>Delik Korupsi</vt:lpstr>
      <vt:lpstr>PowerPoint Presentation</vt:lpstr>
      <vt:lpstr>SUAP MENYUAP</vt:lpstr>
      <vt:lpstr>PENGGELAPAN DALAM JABATAN</vt:lpstr>
      <vt:lpstr>PEMERASAN</vt:lpstr>
      <vt:lpstr>PEMBORONG BERBUAT CURANG</vt:lpstr>
      <vt:lpstr>BENTURAN KEPENTINGAN DALAM PENGADAAN</vt:lpstr>
      <vt:lpstr>MENERIMA HADIAH ATAU JANJI BERHUBUNGAN DENGAN JABATAN</vt:lpstr>
      <vt:lpstr>GRATIFIKASI</vt:lpstr>
      <vt:lpstr>FAKTOR PENYEBAB KORUPSI</vt:lpstr>
      <vt:lpstr>DAMPAK KORUPSI</vt:lpstr>
      <vt:lpstr>PowerPoint Presentation</vt:lpstr>
      <vt:lpstr>BUDAYA</vt:lpstr>
      <vt:lpstr>Sejarah Perkembangan Korupsi Di Indonesia</vt:lpstr>
      <vt:lpstr>MEMINIMALISIR RUANG KORUPSI</vt:lpstr>
      <vt:lpstr>1. UPAYA PENCEGAHAN (PREVENTIF)</vt:lpstr>
      <vt:lpstr>2. UPAYA PENINDAKAN (KURATIF)</vt:lpstr>
      <vt:lpstr>3. UPAYA EDUKASI MASYARAKAT</vt:lpstr>
      <vt:lpstr>TIPS MENGHINDARI PERBUATAN KORUPTIF</vt:lpstr>
      <vt:lpstr>KELUARGA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Koruptif Mencegah Perilaku</dc:title>
  <dc:creator>Ryzen 7</dc:creator>
  <cp:lastModifiedBy>user</cp:lastModifiedBy>
  <cp:revision>61</cp:revision>
  <dcterms:created xsi:type="dcterms:W3CDTF">2020-11-30T03:47:13Z</dcterms:created>
  <dcterms:modified xsi:type="dcterms:W3CDTF">2020-12-03T01:54:57Z</dcterms:modified>
</cp:coreProperties>
</file>